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notesSlides/notesSlide3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2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4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570" r:id="rId2"/>
    <p:sldId id="500" r:id="rId3"/>
    <p:sldId id="501" r:id="rId4"/>
    <p:sldId id="571" r:id="rId5"/>
    <p:sldId id="505" r:id="rId6"/>
    <p:sldId id="517" r:id="rId7"/>
    <p:sldId id="518" r:id="rId8"/>
    <p:sldId id="425" r:id="rId9"/>
    <p:sldId id="432" r:id="rId10"/>
    <p:sldId id="346" r:id="rId11"/>
    <p:sldId id="550" r:id="rId12"/>
    <p:sldId id="354" r:id="rId13"/>
    <p:sldId id="551" r:id="rId14"/>
    <p:sldId id="574" r:id="rId15"/>
    <p:sldId id="572" r:id="rId16"/>
  </p:sldIdLst>
  <p:sldSz cx="10380663" cy="7251700"/>
  <p:notesSz cx="6797675" cy="992663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9D96"/>
    <a:srgbClr val="9B6665"/>
    <a:srgbClr val="C35B3B"/>
    <a:srgbClr val="CEEAB0"/>
    <a:srgbClr val="FF3300"/>
    <a:srgbClr val="FAF4A4"/>
    <a:srgbClr val="D9F1CB"/>
    <a:srgbClr val="FF9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22" autoAdjust="0"/>
    <p:restoredTop sz="94383" autoAdjust="0"/>
  </p:normalViewPr>
  <p:slideViewPr>
    <p:cSldViewPr>
      <p:cViewPr>
        <p:scale>
          <a:sx n="90" d="100"/>
          <a:sy n="90" d="100"/>
        </p:scale>
        <p:origin x="312" y="-222"/>
      </p:cViewPr>
      <p:guideLst>
        <p:guide orient="horz" pos="2284"/>
        <p:guide pos="3270"/>
      </p:guideLst>
    </p:cSldViewPr>
  </p:slideViewPr>
  <p:outlineViewPr>
    <p:cViewPr>
      <p:scale>
        <a:sx n="33" d="100"/>
        <a:sy n="33" d="100"/>
      </p:scale>
      <p:origin x="0" y="10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5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995981536790648E-2"/>
          <c:y val="1.7447013265766285E-2"/>
          <c:w val="0.80757516821188713"/>
          <c:h val="0.7574112563223331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Лист2!$A$2</c:f>
              <c:strCache>
                <c:ptCount val="1"/>
                <c:pt idx="0">
                  <c:v>ВРП области</c:v>
                </c:pt>
              </c:strCache>
            </c:strRef>
          </c:tx>
          <c:spPr>
            <a:gradFill rotWithShape="0">
              <a:gsLst>
                <a:gs pos="0">
                  <a:srgbClr val="FFCC99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15805">
              <a:solidFill>
                <a:srgbClr val="FF99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15805">
                <a:noFill/>
              </a:ln>
            </c:spPr>
            <c:txPr>
              <a:bodyPr/>
              <a:lstStyle/>
              <a:p>
                <a:pPr>
                  <a:defRPr sz="996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2013 г.
отчет</c:v>
                </c:pt>
                <c:pt idx="1">
                  <c:v>2014 г.
отчет</c:v>
                </c:pt>
                <c:pt idx="2">
                  <c:v>2015 г.
отчет</c:v>
                </c:pt>
                <c:pt idx="3">
                  <c:v>2016 г.
отчет</c:v>
                </c:pt>
                <c:pt idx="4">
                  <c:v>2017 г.
оценка</c:v>
                </c:pt>
              </c:strCache>
            </c:strRef>
          </c:cat>
          <c:val>
            <c:numRef>
              <c:f>Лист2!$B$2:$F$2</c:f>
              <c:numCache>
                <c:formatCode>General</c:formatCode>
                <c:ptCount val="5"/>
                <c:pt idx="0">
                  <c:v>178.8</c:v>
                </c:pt>
                <c:pt idx="1">
                  <c:v>209.3</c:v>
                </c:pt>
                <c:pt idx="2" formatCode="0.0">
                  <c:v>240.4</c:v>
                </c:pt>
                <c:pt idx="3" formatCode="0.0">
                  <c:v>254</c:v>
                </c:pt>
                <c:pt idx="4" formatCode="0.0">
                  <c:v>254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90647936"/>
        <c:axId val="90657920"/>
      </c:barChart>
      <c:lineChart>
        <c:grouping val="standard"/>
        <c:varyColors val="0"/>
        <c:ser>
          <c:idx val="0"/>
          <c:order val="1"/>
          <c:tx>
            <c:strRef>
              <c:f>Лист2!$A$3</c:f>
              <c:strCache>
                <c:ptCount val="1"/>
                <c:pt idx="0">
                  <c:v>Темп роста ВРП области в сопоставимых ценах</c:v>
                </c:pt>
              </c:strCache>
            </c:strRef>
          </c:tx>
          <c:spPr>
            <a:ln w="23708">
              <a:solidFill>
                <a:srgbClr val="008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8000"/>
              </a:solidFill>
              <a:ln>
                <a:solidFill>
                  <a:srgbClr val="008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7.03137584715013E-2"/>
                  <c:y val="5.06370123042005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169188712763033E-2"/>
                  <c:y val="4.9958038783147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116110486189224E-2"/>
                  <c:y val="4.88345065955398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4023162550909239E-2"/>
                  <c:y val="4.09576588764355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701846904178128E-3"/>
                  <c:y val="-1.078314471710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4485189351331086E-2"/>
                  <c:y val="6.3383446688606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1119522128699432E-2"/>
                  <c:y val="4.29387239405507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5385826771653544E-2"/>
                  <c:y val="-4.35645503961070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591130245409972E-2"/>
                  <c:y val="-4.66980816587115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3165467625899283E-2"/>
                  <c:y val="-5.14800514800514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4356514788169344E-2"/>
                  <c:y val="-0.1287003313774967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15805">
                <a:noFill/>
              </a:ln>
            </c:spPr>
            <c:txPr>
              <a:bodyPr/>
              <a:lstStyle/>
              <a:p>
                <a:pPr>
                  <a:defRPr sz="996" b="1" i="0" u="none" strike="noStrike" baseline="0">
                    <a:solidFill>
                      <a:srgbClr val="008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2013 г.
отчет</c:v>
                </c:pt>
                <c:pt idx="1">
                  <c:v>2014 г.
отчет</c:v>
                </c:pt>
                <c:pt idx="2">
                  <c:v>2015 г.
отчет</c:v>
                </c:pt>
                <c:pt idx="3">
                  <c:v>2016 г.
отчет</c:v>
                </c:pt>
                <c:pt idx="4">
                  <c:v>2017 г.
оценка</c:v>
                </c:pt>
              </c:strCache>
            </c:strRef>
          </c:cat>
          <c:val>
            <c:numRef>
              <c:f>Лист2!$B$3:$F$3</c:f>
              <c:numCache>
                <c:formatCode>General</c:formatCode>
                <c:ptCount val="5"/>
                <c:pt idx="0">
                  <c:v>101.9</c:v>
                </c:pt>
                <c:pt idx="1">
                  <c:v>105.2</c:v>
                </c:pt>
                <c:pt idx="2">
                  <c:v>102.2</c:v>
                </c:pt>
                <c:pt idx="3" formatCode="0.0">
                  <c:v>101.2</c:v>
                </c:pt>
                <c:pt idx="4">
                  <c:v>103.9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659840"/>
        <c:axId val="90673920"/>
      </c:lineChart>
      <c:catAx>
        <c:axId val="9064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22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657920"/>
        <c:crossesAt val="80"/>
        <c:auto val="0"/>
        <c:lblAlgn val="ctr"/>
        <c:lblOffset val="100"/>
        <c:tickLblSkip val="1"/>
        <c:tickMarkSkip val="1"/>
        <c:noMultiLvlLbl val="0"/>
      </c:catAx>
      <c:valAx>
        <c:axId val="90657920"/>
        <c:scaling>
          <c:orientation val="minMax"/>
          <c:max val="300"/>
          <c:min val="80"/>
        </c:scaling>
        <c:delete val="0"/>
        <c:axPos val="l"/>
        <c:title>
          <c:tx>
            <c:rich>
              <a:bodyPr/>
              <a:lstStyle/>
              <a:p>
                <a:pPr>
                  <a:defRPr sz="871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млрд. рублей</a:t>
                </a:r>
              </a:p>
            </c:rich>
          </c:tx>
          <c:layout>
            <c:manualLayout>
              <c:xMode val="edge"/>
              <c:yMode val="edge"/>
              <c:x val="0"/>
              <c:y val="0.28230603394493203"/>
            </c:manualLayout>
          </c:layout>
          <c:overlay val="0"/>
          <c:spPr>
            <a:noFill/>
            <a:ln w="15805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9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647936"/>
        <c:crosses val="autoZero"/>
        <c:crossBetween val="between"/>
        <c:majorUnit val="20"/>
      </c:valAx>
      <c:catAx>
        <c:axId val="90659840"/>
        <c:scaling>
          <c:orientation val="minMax"/>
        </c:scaling>
        <c:delete val="1"/>
        <c:axPos val="b"/>
        <c:majorTickMark val="out"/>
        <c:minorTickMark val="none"/>
        <c:tickLblPos val="nextTo"/>
        <c:crossAx val="90673920"/>
        <c:crossesAt val="70"/>
        <c:auto val="0"/>
        <c:lblAlgn val="ctr"/>
        <c:lblOffset val="100"/>
        <c:noMultiLvlLbl val="0"/>
      </c:catAx>
      <c:valAx>
        <c:axId val="90673920"/>
        <c:scaling>
          <c:orientation val="minMax"/>
          <c:max val="110"/>
          <c:min val="60"/>
        </c:scaling>
        <c:delete val="0"/>
        <c:axPos val="r"/>
        <c:title>
          <c:tx>
            <c:rich>
              <a:bodyPr/>
              <a:lstStyle/>
              <a:p>
                <a:pPr>
                  <a:defRPr sz="871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в % к сопоставимой оценке</a:t>
                </a:r>
              </a:p>
            </c:rich>
          </c:tx>
          <c:layout>
            <c:manualLayout>
              <c:xMode val="edge"/>
              <c:yMode val="edge"/>
              <c:x val="0.96693358197570156"/>
              <c:y val="0.10092647069397748"/>
            </c:manualLayout>
          </c:layout>
          <c:overlay val="0"/>
          <c:spPr>
            <a:noFill/>
            <a:ln w="15805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197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0659840"/>
        <c:crosses val="max"/>
        <c:crossBetween val="between"/>
        <c:majorUnit val="10"/>
      </c:valAx>
      <c:spPr>
        <a:solidFill>
          <a:srgbClr val="FFFFFF"/>
        </a:solidFill>
        <a:ln w="7903">
          <a:solidFill>
            <a:srgbClr val="FFFFFF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536545150564981"/>
          <c:y val="0.88071584072858899"/>
          <c:w val="0.82463454849435025"/>
          <c:h val="5.5298931031142806E-2"/>
        </c:manualLayout>
      </c:layout>
      <c:overlay val="0"/>
      <c:spPr>
        <a:solidFill>
          <a:srgbClr val="FFFFFF"/>
        </a:solidFill>
        <a:ln w="15805">
          <a:noFill/>
        </a:ln>
      </c:spPr>
      <c:txPr>
        <a:bodyPr/>
        <a:lstStyle/>
        <a:p>
          <a:pPr>
            <a:defRPr sz="871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2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596599609357125E-2"/>
          <c:y val="4.9610873205284664E-2"/>
          <c:w val="0.90542621506192134"/>
          <c:h val="0.749587158707653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Лист2!$A$4</c:f>
              <c:strCache>
                <c:ptCount val="1"/>
                <c:pt idx="0">
                  <c:v>Ипотечные жилищные кредиты, выданные кредитными организациями, млн. руб.</c:v>
                </c:pt>
              </c:strCache>
            </c:strRef>
          </c:tx>
          <c:spPr>
            <a:gradFill rotWithShape="0">
              <a:gsLst>
                <a:gs pos="0">
                  <a:srgbClr val="99CCFF"/>
                </a:gs>
                <a:gs pos="100000">
                  <a:srgbClr val="3366FF"/>
                </a:gs>
              </a:gsLst>
              <a:path path="rect">
                <a:fillToRect l="50000" t="50000" r="50000" b="50000"/>
              </a:path>
            </a:gradFill>
            <a:ln w="7912">
              <a:solidFill>
                <a:srgbClr val="0000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3273751993711433E-3"/>
                  <c:y val="-8.68455581877850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170503982070989E-3"/>
                  <c:y val="-1.04008094856343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4085242891368852E-2"/>
                  <c:y val="-3.41366527120097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3129947006568503E-3"/>
                  <c:y val="-1.04842801853169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820075727994794E-3"/>
                  <c:y val="-3.69653096172458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7519603987171657E-4"/>
                  <c:y val="-6.1379988850556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7.77498541264450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824">
                <a:noFill/>
              </a:ln>
            </c:spPr>
            <c:txPr>
              <a:bodyPr/>
              <a:lstStyle/>
              <a:p>
                <a:pPr>
                  <a:defRPr sz="124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Лист2!$B$4:$G$4</c:f>
              <c:numCache>
                <c:formatCode>General</c:formatCode>
                <c:ptCount val="6"/>
                <c:pt idx="0">
                  <c:v>3839</c:v>
                </c:pt>
                <c:pt idx="1">
                  <c:v>4183</c:v>
                </c:pt>
                <c:pt idx="2">
                  <c:v>6162</c:v>
                </c:pt>
                <c:pt idx="3">
                  <c:v>4044</c:v>
                </c:pt>
                <c:pt idx="4">
                  <c:v>5396</c:v>
                </c:pt>
                <c:pt idx="5" formatCode="0">
                  <c:v>6819</c:v>
                </c:pt>
              </c:numCache>
            </c:numRef>
          </c:val>
        </c:ser>
        <c:ser>
          <c:idx val="1"/>
          <c:order val="1"/>
          <c:tx>
            <c:strRef>
              <c:f>Лист2!$A$5</c:f>
              <c:strCache>
                <c:ptCount val="1"/>
                <c:pt idx="0">
                  <c:v>Ипотечные жилищные кредиты, выданные  Фондом ИЖК,  млн. руб.</c:v>
                </c:pt>
              </c:strCache>
            </c:strRef>
          </c:tx>
          <c:spPr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/>
            </a:gradFill>
            <a:ln w="7912">
              <a:solidFill>
                <a:srgbClr val="9933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4136252375496388E-3"/>
                  <c:y val="8.55172436308936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204378563244916E-3"/>
                  <c:y val="7.77429487553578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4136252375496609E-3"/>
                  <c:y val="8.551724363089362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068126187748305E-3"/>
                  <c:y val="6.47857906294648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136252375496609E-3"/>
                  <c:y val="6.99686538798220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136252375496609E-3"/>
                  <c:y val="6.73772222546435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" sourceLinked="0"/>
            <c:spPr>
              <a:noFill/>
              <a:ln w="15824">
                <a:noFill/>
              </a:ln>
            </c:spPr>
            <c:txPr>
              <a:bodyPr/>
              <a:lstStyle/>
              <a:p>
                <a:pPr>
                  <a:defRPr sz="124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Лист2!$B$3:$G$3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Лист2!$B$5:$G$5</c:f>
              <c:numCache>
                <c:formatCode>General</c:formatCode>
                <c:ptCount val="6"/>
                <c:pt idx="0">
                  <c:v>759</c:v>
                </c:pt>
                <c:pt idx="1">
                  <c:v>649.5</c:v>
                </c:pt>
                <c:pt idx="2">
                  <c:v>786</c:v>
                </c:pt>
                <c:pt idx="3">
                  <c:v>425</c:v>
                </c:pt>
                <c:pt idx="4">
                  <c:v>530</c:v>
                </c:pt>
                <c:pt idx="5">
                  <c:v>534.29999999999995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50"/>
        <c:axId val="32101120"/>
        <c:axId val="32102656"/>
      </c:barChart>
      <c:catAx>
        <c:axId val="32101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72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21026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102656"/>
        <c:scaling>
          <c:orientation val="minMax"/>
          <c:max val="70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9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46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2101120"/>
        <c:crosses val="autoZero"/>
        <c:crossBetween val="between"/>
        <c:majorUnit val="1000"/>
        <c:minorUnit val="1000"/>
      </c:valAx>
      <c:spPr>
        <a:noFill/>
        <a:ln w="15824">
          <a:noFill/>
        </a:ln>
      </c:spPr>
    </c:plotArea>
    <c:legend>
      <c:legendPos val="r"/>
      <c:layout>
        <c:manualLayout>
          <c:xMode val="edge"/>
          <c:yMode val="edge"/>
          <c:x val="9.5743563067686218E-3"/>
          <c:y val="0.89068170728724239"/>
          <c:w val="0.95721890693997091"/>
          <c:h val="8.5877403149827281E-2"/>
        </c:manualLayout>
      </c:layout>
      <c:overlay val="0"/>
      <c:spPr>
        <a:noFill/>
        <a:ln w="15824">
          <a:noFill/>
        </a:ln>
      </c:spPr>
      <c:txPr>
        <a:bodyPr/>
        <a:lstStyle/>
        <a:p>
          <a:pPr>
            <a:defRPr sz="997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14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90646687324697E-2"/>
          <c:y val="6.2310531496062992E-2"/>
          <c:w val="0.92567663797107003"/>
          <c:h val="0.79967933344275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</a:gsLst>
              <a:lin ang="5400000" scaled="1"/>
            </a:gradFill>
            <a:ln w="41054">
              <a:solidFill>
                <a:srgbClr val="FF0000"/>
              </a:solidFill>
              <a:prstDash val="solid"/>
            </a:ln>
          </c:spPr>
          <c:invertIfNegative val="0"/>
          <c:dLbls>
            <c:spPr>
              <a:noFill/>
              <a:ln w="27376">
                <a:noFill/>
              </a:ln>
            </c:spPr>
            <c:txPr>
              <a:bodyPr/>
              <a:lstStyle/>
              <a:p>
                <a:pPr>
                  <a:defRPr sz="108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26.6</c:v>
                </c:pt>
                <c:pt idx="1">
                  <c:v>29.8</c:v>
                </c:pt>
                <c:pt idx="2">
                  <c:v>32.5</c:v>
                </c:pt>
                <c:pt idx="3">
                  <c:v>34</c:v>
                </c:pt>
                <c:pt idx="4">
                  <c:v>36.700000000000003</c:v>
                </c:pt>
                <c:pt idx="5" formatCode="0.0">
                  <c:v>39.1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Новгородская область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50000">
                  <a:srgbClr xmlns:mc="http://schemas.openxmlformats.org/markup-compatibility/2006" xmlns:a14="http://schemas.microsoft.com/office/drawing/2010/main" val="CCFFFF" mc:Ignorable="a14" a14:legacySpreadsheetColorIndex="41"/>
                </a:gs>
                <a:gs pos="100000">
                  <a:srgbClr xmlns:mc="http://schemas.openxmlformats.org/markup-compatibility/2006" xmlns:a14="http://schemas.microsoft.com/office/drawing/2010/main" val="0000FF" mc:Ignorable="a14" a14:legacySpreadsheetColorIndex="12"/>
                </a:gs>
              </a:gsLst>
              <a:lin ang="5400000" scaled="1"/>
            </a:gradFill>
            <a:ln w="41054">
              <a:solidFill>
                <a:srgbClr val="0000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5447143221982242E-3"/>
                  <c:y val="0.107293381651157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123264599985244E-3"/>
                  <c:y val="0.14605881651157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6245067511011593E-3"/>
                  <c:y val="0.1684408554044380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41106214387968E-3"/>
                  <c:y val="0.1939241827726079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051261331760919E-3"/>
                  <c:y val="0.2137985415175376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195160103708414E-3"/>
                  <c:y val="0.260281182891911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7.8297376055099432E-4"/>
                  <c:y val="0.2869841624910522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3001787080277744E-3"/>
                  <c:y val="0.2496306818181818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0.2325852272727272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001787080277744E-3"/>
                  <c:y val="0.1849050873196659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2704426608453349E-3"/>
                  <c:y val="0.157574900624283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376">
                <a:noFill/>
              </a:ln>
            </c:spPr>
            <c:txPr>
              <a:bodyPr/>
              <a:lstStyle/>
              <a:p>
                <a:pPr>
                  <a:defRPr sz="1087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21.3</c:v>
                </c:pt>
                <c:pt idx="1">
                  <c:v>23.5</c:v>
                </c:pt>
                <c:pt idx="2">
                  <c:v>25.2</c:v>
                </c:pt>
                <c:pt idx="3">
                  <c:v>26.3</c:v>
                </c:pt>
                <c:pt idx="4">
                  <c:v>27.9</c:v>
                </c:pt>
                <c:pt idx="5">
                  <c:v>29.2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50"/>
        <c:axId val="39779712"/>
        <c:axId val="40465920"/>
      </c:barChart>
      <c:catAx>
        <c:axId val="3977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4046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40465920"/>
        <c:scaling>
          <c:orientation val="minMax"/>
          <c:max val="40"/>
          <c:min val="10"/>
        </c:scaling>
        <c:delete val="0"/>
        <c:axPos val="l"/>
        <c:title>
          <c:tx>
            <c:rich>
              <a:bodyPr/>
              <a:lstStyle/>
              <a:p>
                <a:pPr>
                  <a:defRPr sz="93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(рублей)</a:t>
                </a:r>
              </a:p>
            </c:rich>
          </c:tx>
          <c:layout>
            <c:manualLayout>
              <c:xMode val="edge"/>
              <c:yMode val="edge"/>
              <c:x val="0"/>
              <c:y val="0.38484849576869251"/>
            </c:manualLayout>
          </c:layout>
          <c:overlay val="0"/>
          <c:spPr>
            <a:noFill/>
            <a:ln w="2737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2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21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9779712"/>
        <c:crosses val="autoZero"/>
        <c:crossBetween val="between"/>
        <c:minorUnit val="0.5"/>
      </c:valAx>
      <c:spPr>
        <a:noFill/>
        <a:ln w="23395">
          <a:noFill/>
        </a:ln>
      </c:spPr>
    </c:plotArea>
    <c:legend>
      <c:legendPos val="r"/>
      <c:layout>
        <c:manualLayout>
          <c:xMode val="edge"/>
          <c:yMode val="edge"/>
          <c:x val="0.1228070617046995"/>
          <c:y val="6.0606016925229891E-2"/>
          <c:w val="0.32253709545048126"/>
          <c:h val="0.14545439257163795"/>
        </c:manualLayout>
      </c:layout>
      <c:overlay val="0"/>
      <c:spPr>
        <a:noFill/>
        <a:ln w="27376">
          <a:noFill/>
        </a:ln>
      </c:spPr>
      <c:txPr>
        <a:bodyPr/>
        <a:lstStyle/>
        <a:p>
          <a:pPr>
            <a:defRPr sz="1188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59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358490566037733E-2"/>
          <c:y val="2.9891304347826084E-2"/>
          <c:w val="0.87169811320754698"/>
          <c:h val="0.597826086956521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gradFill rotWithShape="0">
              <a:gsLst>
                <a:gs pos="0">
                  <a:srgbClr val="FFFF99"/>
                </a:gs>
                <a:gs pos="100000">
                  <a:srgbClr val="FF6600"/>
                </a:gs>
              </a:gsLst>
              <a:path path="rect">
                <a:fillToRect l="50000" t="50000" r="50000" b="50000"/>
              </a:path>
            </a:gradFill>
            <a:ln w="1323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60">
                <a:noFill/>
              </a:ln>
            </c:spPr>
            <c:txPr>
              <a:bodyPr rot="-5400000" vert="horz"/>
              <a:lstStyle/>
              <a:p>
                <a:pPr algn="ctr">
                  <a:defRPr sz="93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16910</c:v>
                </c:pt>
                <c:pt idx="1">
                  <c:v>20543</c:v>
                </c:pt>
                <c:pt idx="2">
                  <c:v>22678</c:v>
                </c:pt>
                <c:pt idx="3">
                  <c:v>23209</c:v>
                </c:pt>
                <c:pt idx="4">
                  <c:v>24848</c:v>
                </c:pt>
                <c:pt idx="5">
                  <c:v>24485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gradFill rotWithShape="0">
              <a:gsLst>
                <a:gs pos="0">
                  <a:srgbClr val="FFCC99"/>
                </a:gs>
                <a:gs pos="100000">
                  <a:srgbClr val="993300"/>
                </a:gs>
              </a:gsLst>
              <a:path path="rect">
                <a:fillToRect l="50000" t="50000" r="50000" b="50000"/>
              </a:path>
            </a:gradFill>
            <a:ln w="13230">
              <a:solidFill>
                <a:srgbClr val="800000"/>
              </a:solidFill>
              <a:prstDash val="solid"/>
            </a:ln>
          </c:spPr>
          <c:invertIfNegative val="0"/>
          <c:dLbls>
            <c:dLbl>
              <c:idx val="0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60">
                <a:noFill/>
              </a:ln>
            </c:spPr>
            <c:txPr>
              <a:bodyPr rot="-5400000" vert="horz"/>
              <a:lstStyle/>
              <a:p>
                <a:pPr algn="ctr">
                  <a:defRPr sz="93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15976</c:v>
                </c:pt>
                <c:pt idx="1">
                  <c:v>20155</c:v>
                </c:pt>
                <c:pt idx="2">
                  <c:v>21660</c:v>
                </c:pt>
                <c:pt idx="3">
                  <c:v>21898</c:v>
                </c:pt>
                <c:pt idx="4">
                  <c:v>22214</c:v>
                </c:pt>
                <c:pt idx="5">
                  <c:v>30517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Культура</c:v>
                </c:pt>
              </c:strCache>
            </c:strRef>
          </c:tx>
          <c:spPr>
            <a:gradFill rotWithShape="0">
              <a:gsLst>
                <a:gs pos="0">
                  <a:srgbClr val="CCFFCC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13230">
              <a:solidFill>
                <a:srgbClr val="0033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2.7555555362690776E-3"/>
                  <c:y val="7.51515309313641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3.757576546568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3.7575765465682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0103586915488397E-16"/>
                  <c:y val="3.00606123725456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60">
                <a:noFill/>
              </a:ln>
            </c:spPr>
            <c:txPr>
              <a:bodyPr rot="-5400000" vert="horz"/>
              <a:lstStyle/>
              <a:p>
                <a:pPr algn="ctr">
                  <a:defRPr sz="93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12397</c:v>
                </c:pt>
                <c:pt idx="1">
                  <c:v>14699</c:v>
                </c:pt>
                <c:pt idx="2">
                  <c:v>17483</c:v>
                </c:pt>
                <c:pt idx="3">
                  <c:v>17781</c:v>
                </c:pt>
                <c:pt idx="4">
                  <c:v>18984</c:v>
                </c:pt>
                <c:pt idx="5">
                  <c:v>23340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Социальная защита населения</c:v>
                </c:pt>
              </c:strCache>
            </c:strRef>
          </c:tx>
          <c:spPr>
            <a:gradFill rotWithShape="0">
              <a:gsLst>
                <a:gs pos="0">
                  <a:srgbClr val="99CCFF"/>
                </a:gs>
                <a:gs pos="100000">
                  <a:srgbClr val="333399"/>
                </a:gs>
              </a:gsLst>
              <a:path path="rect">
                <a:fillToRect l="50000" t="50000" r="50000" b="50000"/>
              </a:path>
            </a:gradFill>
            <a:ln w="13230">
              <a:solidFill>
                <a:srgbClr val="333399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555555362690776E-3"/>
                  <c:y val="-6.11626947800456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555555362690776E-3"/>
                  <c:y val="1.34840782309684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2.68077937463274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1.5951652120604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2.39780723218095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60">
                <a:noFill/>
              </a:ln>
            </c:spPr>
            <c:txPr>
              <a:bodyPr rot="-5400000" vert="horz"/>
              <a:lstStyle/>
              <a:p>
                <a:pPr algn="ctr">
                  <a:defRPr sz="938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Лист1!$B$5:$G$5</c:f>
              <c:numCache>
                <c:formatCode>General</c:formatCode>
                <c:ptCount val="6"/>
                <c:pt idx="0">
                  <c:v>14144</c:v>
                </c:pt>
                <c:pt idx="1">
                  <c:v>16535</c:v>
                </c:pt>
                <c:pt idx="2">
                  <c:v>18035</c:v>
                </c:pt>
                <c:pt idx="3">
                  <c:v>17581</c:v>
                </c:pt>
                <c:pt idx="4">
                  <c:v>19488</c:v>
                </c:pt>
                <c:pt idx="5">
                  <c:v>21365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124752640"/>
        <c:axId val="124754176"/>
      </c:barChart>
      <c:lineChart>
        <c:grouping val="standard"/>
        <c:varyColors val="0"/>
        <c:ser>
          <c:idx val="4"/>
          <c:order val="4"/>
          <c:tx>
            <c:strRef>
              <c:f>Лист1!$A$6</c:f>
              <c:strCache>
                <c:ptCount val="1"/>
                <c:pt idx="0">
                  <c:v>в % к соотвествующему периоду прошлого года</c:v>
                </c:pt>
              </c:strCache>
            </c:strRef>
          </c:tx>
          <c:spPr>
            <a:ln w="39690">
              <a:solidFill>
                <a:srgbClr val="FF0000"/>
              </a:solidFill>
              <a:prstDash val="solid"/>
            </a:ln>
          </c:spPr>
          <c:marker>
            <c:symbol val="circle"/>
            <c:size val="9"/>
            <c:spPr>
              <a:solidFill>
                <a:srgbClr val="FF0000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7590242816516236E-2"/>
                  <c:y val="8.69556469866307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0639135421627679E-2"/>
                  <c:y val="5.62988792621594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6.1715114178721858E-2"/>
                  <c:y val="-6.82239799659036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6640118588695582E-2"/>
                  <c:y val="-0.107853690028930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671607862315955E-2"/>
                  <c:y val="-7.44816763407003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0077142531096658E-2"/>
                  <c:y val="-8.11979126100163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6460">
                <a:noFill/>
              </a:ln>
            </c:spPr>
            <c:txPr>
              <a:bodyPr/>
              <a:lstStyle/>
              <a:p>
                <a:pPr>
                  <a:defRPr sz="1042" b="1" i="0" u="none" strike="noStrike" baseline="0">
                    <a:solidFill>
                      <a:srgbClr val="FF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Лист1!$B$1:$G$1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Лист1!$B$6:$G$6</c:f>
              <c:numCache>
                <c:formatCode>0.0</c:formatCode>
                <c:ptCount val="6"/>
                <c:pt idx="0" formatCode="General">
                  <c:v>115.3</c:v>
                </c:pt>
                <c:pt idx="1">
                  <c:v>123</c:v>
                </c:pt>
                <c:pt idx="2" formatCode="General">
                  <c:v>109.4</c:v>
                </c:pt>
                <c:pt idx="3" formatCode="General">
                  <c:v>101.5</c:v>
                </c:pt>
                <c:pt idx="4" formatCode="General">
                  <c:v>104.7</c:v>
                </c:pt>
                <c:pt idx="5" formatCode="General">
                  <c:v>106.1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4833792"/>
        <c:axId val="124835328"/>
      </c:lineChart>
      <c:catAx>
        <c:axId val="12475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3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12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4754176"/>
        <c:crossesAt val="7000"/>
        <c:auto val="1"/>
        <c:lblAlgn val="ctr"/>
        <c:lblOffset val="100"/>
        <c:tickLblSkip val="1"/>
        <c:tickMarkSkip val="1"/>
        <c:noMultiLvlLbl val="0"/>
      </c:catAx>
      <c:valAx>
        <c:axId val="124754176"/>
        <c:scaling>
          <c:orientation val="minMax"/>
          <c:max val="35000"/>
          <c:min val="1000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3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3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4752640"/>
        <c:crosses val="autoZero"/>
        <c:crossBetween val="between"/>
        <c:majorUnit val="5000"/>
        <c:minorUnit val="1000"/>
      </c:valAx>
      <c:catAx>
        <c:axId val="1248337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4835328"/>
        <c:crossesAt val="80"/>
        <c:auto val="1"/>
        <c:lblAlgn val="ctr"/>
        <c:lblOffset val="100"/>
        <c:noMultiLvlLbl val="0"/>
      </c:catAx>
      <c:valAx>
        <c:axId val="124835328"/>
        <c:scaling>
          <c:orientation val="minMax"/>
          <c:max val="130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330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33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4833792"/>
        <c:crosses val="max"/>
        <c:crossBetween val="between"/>
        <c:majorUnit val="20"/>
        <c:minorUnit val="5"/>
      </c:valAx>
      <c:spPr>
        <a:solidFill>
          <a:srgbClr val="FFFFFF"/>
        </a:solidFill>
        <a:ln w="13230">
          <a:solidFill>
            <a:srgbClr val="FFFFFF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1.3828332361656466E-2"/>
          <c:y val="0.74468125395359186"/>
          <c:w val="0.96378267041971888"/>
          <c:h val="0.25531874604640814"/>
        </c:manualLayout>
      </c:layout>
      <c:overlay val="0"/>
      <c:spPr>
        <a:noFill/>
        <a:ln w="26460">
          <a:noFill/>
        </a:ln>
      </c:spPr>
      <c:txPr>
        <a:bodyPr/>
        <a:lstStyle/>
        <a:p>
          <a:pPr>
            <a:defRPr sz="766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33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69271290605798E-2"/>
          <c:y val="2.3943661971830985E-2"/>
          <c:w val="0.88323090430201934"/>
          <c:h val="0.66217551026555821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'2013(росстат)'!$B$2</c:f>
              <c:strCache>
                <c:ptCount val="1"/>
                <c:pt idx="0">
                  <c:v>Средняя заработная плата работников за 2017 год, руб.</c:v>
                </c:pt>
              </c:strCache>
            </c:strRef>
          </c:tx>
          <c:spPr>
            <a:gradFill rotWithShape="0">
              <a:gsLst>
                <a:gs pos="0">
                  <a:srgbClr val="99CC00"/>
                </a:gs>
                <a:gs pos="50000">
                  <a:srgbClr val="FFFFFF"/>
                </a:gs>
                <a:gs pos="100000">
                  <a:srgbClr val="99CC00"/>
                </a:gs>
              </a:gsLst>
              <a:lin ang="0" scaled="1"/>
            </a:gradFill>
            <a:ln w="6276">
              <a:solidFill>
                <a:srgbClr val="333300"/>
              </a:solidFill>
              <a:prstDash val="solid"/>
            </a:ln>
          </c:spPr>
          <c:invertIfNegative val="0"/>
          <c:dLbls>
            <c:spPr>
              <a:noFill/>
              <a:ln w="12557">
                <a:noFill/>
              </a:ln>
            </c:spPr>
            <c:txPr>
              <a:bodyPr rot="-5400000" vert="horz"/>
              <a:lstStyle/>
              <a:p>
                <a:pPr algn="ctr"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'2013(росстат)'!$A$3:$A$11</c:f>
              <c:strCache>
                <c:ptCount val="9"/>
                <c:pt idx="0">
                  <c:v>Педработники
общего
образования</c:v>
                </c:pt>
                <c:pt idx="1">
                  <c:v>Педработники
дошкольных
учреждений</c:v>
                </c:pt>
                <c:pt idx="2">
                  <c:v>Педработники
учреждений
допобразования </c:v>
                </c:pt>
                <c:pt idx="3">
                  <c:v>Преподаватели и
мастера производ-
ственного обучения </c:v>
                </c:pt>
                <c:pt idx="4">
                  <c:v>Работники
учреждений
культуры</c:v>
                </c:pt>
                <c:pt idx="5">
                  <c:v>Врачи 
</c:v>
                </c:pt>
                <c:pt idx="6">
                  <c:v>Средний
медицинский
персонал
</c:v>
                </c:pt>
                <c:pt idx="7">
                  <c:v>Младший
медицинский
персонал 
</c:v>
                </c:pt>
                <c:pt idx="8">
                  <c:v>Социальные
работники 
</c:v>
                </c:pt>
              </c:strCache>
            </c:strRef>
          </c:cat>
          <c:val>
            <c:numRef>
              <c:f>'2013(росстат)'!$B$3:$B$11</c:f>
              <c:numCache>
                <c:formatCode>0</c:formatCode>
                <c:ptCount val="9"/>
                <c:pt idx="0">
                  <c:v>26505</c:v>
                </c:pt>
                <c:pt idx="1">
                  <c:v>25194</c:v>
                </c:pt>
                <c:pt idx="2">
                  <c:v>25806</c:v>
                </c:pt>
                <c:pt idx="3">
                  <c:v>25181</c:v>
                </c:pt>
                <c:pt idx="4">
                  <c:v>23967</c:v>
                </c:pt>
                <c:pt idx="5">
                  <c:v>43362</c:v>
                </c:pt>
                <c:pt idx="6">
                  <c:v>24060</c:v>
                </c:pt>
                <c:pt idx="7">
                  <c:v>18046</c:v>
                </c:pt>
                <c:pt idx="8">
                  <c:v>21405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28372736"/>
        <c:axId val="128376192"/>
      </c:barChart>
      <c:lineChart>
        <c:grouping val="standard"/>
        <c:varyColors val="0"/>
        <c:ser>
          <c:idx val="0"/>
          <c:order val="1"/>
          <c:spPr>
            <a:ln w="18833">
              <a:solidFill>
                <a:srgbClr val="000080"/>
              </a:solidFill>
              <a:prstDash val="solid"/>
            </a:ln>
          </c:spPr>
          <c:marker>
            <c:symbol val="square"/>
            <c:size val="2"/>
            <c:spPr>
              <a:solidFill>
                <a:srgbClr val="000080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strRef>
              <c:f>'2013(росстат)'!$A$3:$A$11</c:f>
              <c:strCache>
                <c:ptCount val="9"/>
                <c:pt idx="0">
                  <c:v>Педработники
общего
образования</c:v>
                </c:pt>
                <c:pt idx="1">
                  <c:v>Педработники
дошкольных
учреждений</c:v>
                </c:pt>
                <c:pt idx="2">
                  <c:v>Педработники
учреждений
допобразования </c:v>
                </c:pt>
                <c:pt idx="3">
                  <c:v>Преподаватели и
мастера производ-
ственного обучения </c:v>
                </c:pt>
                <c:pt idx="4">
                  <c:v>Работники
учреждений
культуры</c:v>
                </c:pt>
                <c:pt idx="5">
                  <c:v>Врачи 
</c:v>
                </c:pt>
                <c:pt idx="6">
                  <c:v>Средний
медицинский
персонал
</c:v>
                </c:pt>
                <c:pt idx="7">
                  <c:v>Младший
медицинский
персонал 
</c:v>
                </c:pt>
                <c:pt idx="8">
                  <c:v>Социальные
работники 
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</c:ser>
        <c:ser>
          <c:idx val="2"/>
          <c:order val="2"/>
          <c:spPr>
            <a:ln w="18833">
              <a:solidFill>
                <a:srgbClr val="FF0000"/>
              </a:solidFill>
              <a:prstDash val="solid"/>
            </a:ln>
          </c:spPr>
          <c:marker>
            <c:symbol val="diamond"/>
            <c:size val="2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'2013(росстат)'!$A$3:$A$11</c:f>
              <c:strCache>
                <c:ptCount val="9"/>
                <c:pt idx="0">
                  <c:v>Педработники
общего
образования</c:v>
                </c:pt>
                <c:pt idx="1">
                  <c:v>Педработники
дошкольных
учреждений</c:v>
                </c:pt>
                <c:pt idx="2">
                  <c:v>Педработники
учреждений
допобразования </c:v>
                </c:pt>
                <c:pt idx="3">
                  <c:v>Преподаватели и
мастера производ-
ственного обучения </c:v>
                </c:pt>
                <c:pt idx="4">
                  <c:v>Работники
учреждений
культуры</c:v>
                </c:pt>
                <c:pt idx="5">
                  <c:v>Врачи 
</c:v>
                </c:pt>
                <c:pt idx="6">
                  <c:v>Средний
медицинский
персонал
</c:v>
                </c:pt>
                <c:pt idx="7">
                  <c:v>Младший
медицинский
персонал 
</c:v>
                </c:pt>
                <c:pt idx="8">
                  <c:v>Социальные
работники 
</c:v>
                </c:pt>
              </c:strCache>
            </c:strRef>
          </c:cat>
          <c:val>
            <c:numLit>
              <c:formatCode>General</c:formatCode>
              <c:ptCount val="1"/>
              <c:pt idx="0">
                <c:v>0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382080"/>
        <c:axId val="128383616"/>
      </c:lineChart>
      <c:catAx>
        <c:axId val="1283727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569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69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8376192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128376192"/>
        <c:scaling>
          <c:orientation val="minMax"/>
          <c:max val="60000"/>
        </c:scaling>
        <c:delete val="0"/>
        <c:axPos val="l"/>
        <c:numFmt formatCode="0" sourceLinked="1"/>
        <c:majorTickMark val="cross"/>
        <c:minorTickMark val="none"/>
        <c:tickLblPos val="nextTo"/>
        <c:spPr>
          <a:ln w="15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9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8372736"/>
        <c:crosses val="autoZero"/>
        <c:crossBetween val="between"/>
        <c:majorUnit val="10000"/>
      </c:valAx>
      <c:catAx>
        <c:axId val="128382080"/>
        <c:scaling>
          <c:orientation val="minMax"/>
        </c:scaling>
        <c:delete val="1"/>
        <c:axPos val="b"/>
        <c:majorTickMark val="out"/>
        <c:minorTickMark val="none"/>
        <c:tickLblPos val="nextTo"/>
        <c:crossAx val="128383616"/>
        <c:crosses val="autoZero"/>
        <c:auto val="0"/>
        <c:lblAlgn val="ctr"/>
        <c:lblOffset val="100"/>
        <c:noMultiLvlLbl val="0"/>
      </c:catAx>
      <c:valAx>
        <c:axId val="128383616"/>
        <c:scaling>
          <c:orientation val="minMax"/>
          <c:max val="170"/>
        </c:scaling>
        <c:delete val="0"/>
        <c:axPos val="r"/>
        <c:numFmt formatCode="0" sourceLinked="0"/>
        <c:majorTickMark val="out"/>
        <c:minorTickMark val="none"/>
        <c:tickLblPos val="nextTo"/>
        <c:spPr>
          <a:ln w="15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4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28382080"/>
        <c:crosses val="max"/>
        <c:crossBetween val="between"/>
      </c:valAx>
      <c:spPr>
        <a:solidFill>
          <a:srgbClr val="FFFFFF"/>
        </a:solidFill>
        <a:ln w="6276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72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072" baseline="0" dirty="0"/>
              <a:t>Напряженность на рынке рабочей силы </a:t>
            </a:r>
            <a:r>
              <a:rPr lang="ru-RU" sz="766" b="0" baseline="0" dirty="0"/>
              <a:t>
(</a:t>
            </a:r>
            <a:r>
              <a:rPr lang="ru-RU" sz="766" b="0" baseline="0" dirty="0" smtClean="0"/>
              <a:t>на конец периода, человек на вакансию)</a:t>
            </a:r>
            <a:endParaRPr lang="ru-RU" sz="1000" b="0" baseline="0" dirty="0"/>
          </a:p>
        </c:rich>
      </c:tx>
      <c:layout>
        <c:manualLayout>
          <c:xMode val="edge"/>
          <c:yMode val="edge"/>
          <c:x val="0.13830838447468649"/>
          <c:y val="2.5435065876875627E-2"/>
        </c:manualLayout>
      </c:layout>
      <c:overlay val="0"/>
      <c:spPr>
        <a:noFill/>
        <a:ln w="1038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6343975283213185E-2"/>
          <c:y val="9.5029239766081866E-2"/>
          <c:w val="0.95365602471678679"/>
          <c:h val="0.76041016138274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напряж!$A$3</c:f>
              <c:strCache>
                <c:ptCount val="1"/>
                <c:pt idx="0">
                  <c:v>Россия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0000FF" mc:Ignorable="a14" a14:legacySpreadsheetColorIndex="12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12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191">
              <a:solidFill>
                <a:srgbClr val="CCCCFF"/>
              </a:solidFill>
              <a:prstDash val="solid"/>
            </a:ln>
          </c:spPr>
          <c:invertIfNegative val="0"/>
          <c:dLbls>
            <c:dLbl>
              <c:idx val="3"/>
              <c:layout>
                <c:manualLayout>
                  <c:x val="-3.1816515376360695E-3"/>
                  <c:y val="3.03107506908203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10381">
                <a:noFill/>
              </a:ln>
            </c:spPr>
            <c:txPr>
              <a:bodyPr/>
              <a:lstStyle/>
              <a:p>
                <a:pPr>
                  <a:defRPr sz="65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напряж!$B$2:$G$2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напряж!$B$3:$G$3</c:f>
              <c:numCache>
                <c:formatCode>General</c:formatCode>
                <c:ptCount val="6"/>
                <c:pt idx="0">
                  <c:v>0.9</c:v>
                </c:pt>
                <c:pt idx="1">
                  <c:v>0.8</c:v>
                </c:pt>
                <c:pt idx="2">
                  <c:v>0.7</c:v>
                </c:pt>
                <c:pt idx="3" formatCode="0.0">
                  <c:v>1</c:v>
                </c:pt>
                <c:pt idx="4">
                  <c:v>0.9</c:v>
                </c:pt>
                <c:pt idx="5">
                  <c:v>0.6</c:v>
                </c:pt>
              </c:numCache>
            </c:numRef>
          </c:val>
        </c:ser>
        <c:ser>
          <c:idx val="1"/>
          <c:order val="1"/>
          <c:tx>
            <c:strRef>
              <c:f>напряж!$A$4</c:f>
              <c:strCache>
                <c:ptCount val="1"/>
                <c:pt idx="0">
                  <c:v>СЗФО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8080" mc:Ignorable="a14" a14:legacySpreadsheetColorIndex="29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2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191">
              <a:solidFill>
                <a:srgbClr val="FF808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10381">
                <a:noFill/>
              </a:ln>
            </c:spPr>
            <c:txPr>
              <a:bodyPr/>
              <a:lstStyle/>
              <a:p>
                <a:pPr>
                  <a:defRPr sz="65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напряж!$B$2:$G$2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напряж!$B$4:$G$4</c:f>
              <c:numCache>
                <c:formatCode>General</c:formatCode>
                <c:ptCount val="6"/>
                <c:pt idx="0">
                  <c:v>0.7</c:v>
                </c:pt>
                <c:pt idx="1">
                  <c:v>0.6</c:v>
                </c:pt>
                <c:pt idx="2">
                  <c:v>0.5</c:v>
                </c:pt>
                <c:pt idx="3" formatCode="0.0">
                  <c:v>0.9</c:v>
                </c:pt>
                <c:pt idx="4" formatCode="0.0">
                  <c:v>0.8</c:v>
                </c:pt>
                <c:pt idx="5">
                  <c:v>0.7</c:v>
                </c:pt>
              </c:numCache>
            </c:numRef>
          </c:val>
        </c:ser>
        <c:ser>
          <c:idx val="2"/>
          <c:order val="2"/>
          <c:tx>
            <c:strRef>
              <c:f>напряж!$A$5</c:f>
              <c:strCache>
                <c:ptCount val="1"/>
                <c:pt idx="0">
                  <c:v>Новгородская область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CC00" mc:Ignorable="a14" a14:legacySpreadsheetColorIndex="51"/>
                </a:gs>
                <a:gs pos="100000">
                  <a:srgbClr xmlns:mc="http://schemas.openxmlformats.org/markup-compatibility/2006" xmlns:a14="http://schemas.microsoft.com/office/drawing/2010/main" val="000000" mc:Ignorable="a14" a14:legacySpreadsheetColorIndex="5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191">
              <a:solidFill>
                <a:srgbClr val="FFFF00"/>
              </a:solidFill>
              <a:prstDash val="solid"/>
            </a:ln>
          </c:spPr>
          <c:invertIfNegative val="0"/>
          <c:dLbls>
            <c:numFmt formatCode="0.0" sourceLinked="0"/>
            <c:spPr>
              <a:noFill/>
              <a:ln w="10381">
                <a:noFill/>
              </a:ln>
            </c:spPr>
            <c:txPr>
              <a:bodyPr/>
              <a:lstStyle/>
              <a:p>
                <a:pPr>
                  <a:defRPr sz="65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напряж!$B$2:$G$2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напряж!$B$5:$G$5</c:f>
              <c:numCache>
                <c:formatCode>General</c:formatCode>
                <c:ptCount val="6"/>
                <c:pt idx="0">
                  <c:v>0.6</c:v>
                </c:pt>
                <c:pt idx="1">
                  <c:v>0.4</c:v>
                </c:pt>
                <c:pt idx="2">
                  <c:v>0.6</c:v>
                </c:pt>
                <c:pt idx="3" formatCode="0.0">
                  <c:v>1.6</c:v>
                </c:pt>
                <c:pt idx="4" formatCode="0.0">
                  <c:v>1</c:v>
                </c:pt>
                <c:pt idx="5" formatCode="0.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035840"/>
        <c:axId val="128041728"/>
      </c:barChart>
      <c:catAx>
        <c:axId val="128035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9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5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80417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28041728"/>
        <c:scaling>
          <c:orientation val="minMax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ln w="129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7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28035840"/>
        <c:crosses val="autoZero"/>
        <c:crossBetween val="between"/>
      </c:valAx>
      <c:spPr>
        <a:noFill/>
        <a:ln w="19449">
          <a:noFill/>
        </a:ln>
      </c:spPr>
    </c:plotArea>
    <c:legend>
      <c:legendPos val="b"/>
      <c:layout/>
      <c:overlay val="0"/>
      <c:spPr>
        <a:noFill/>
        <a:ln w="10381">
          <a:noFill/>
        </a:ln>
      </c:spPr>
      <c:txPr>
        <a:bodyPr/>
        <a:lstStyle/>
        <a:p>
          <a:pPr>
            <a:defRPr sz="572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CCCCFF">
        <a:alpha val="50000"/>
      </a:srgbClr>
    </a:solidFill>
    <a:ln>
      <a:noFill/>
    </a:ln>
  </c:spPr>
  <c:txPr>
    <a:bodyPr/>
    <a:lstStyle/>
    <a:p>
      <a:pPr>
        <a:defRPr sz="41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494949494949494E-2"/>
          <c:y val="3.4862385321100919E-2"/>
          <c:w val="0.93434343434343436"/>
          <c:h val="0.6608289150102655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Ненецкий АО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9999FF" mc:Ignorable="a14" a14:legacySpreadsheetColorIndex="24"/>
                </a:gs>
              </a:gsLst>
              <a:path path="rect">
                <a:fillToRect l="50000" t="50000" r="50000" b="50000"/>
              </a:path>
            </a:gradFill>
            <a:ln w="7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4.462609912159602E-4"/>
                  <c:y val="-5.172956313271856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1767090692108363E-2"/>
                  <c:y val="-1.51421876451223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013">
                <a:noFill/>
              </a:ln>
            </c:spPr>
            <c:txPr>
              <a:bodyPr/>
              <a:lstStyle/>
              <a:p>
                <a:pPr>
                  <a:defRPr sz="63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Лист1!$C$3:$D$3</c:f>
              <c:numCache>
                <c:formatCode>General</c:formatCode>
                <c:ptCount val="2"/>
                <c:pt idx="0">
                  <c:v>2.6</c:v>
                </c:pt>
                <c:pt idx="1">
                  <c:v>2.6</c:v>
                </c:pt>
              </c:numCache>
            </c:numRef>
          </c:val>
        </c:ser>
        <c:ser>
          <c:idx val="1"/>
          <c:order val="1"/>
          <c:tx>
            <c:strRef>
              <c:f>Лист1!$B$4</c:f>
              <c:strCache>
                <c:ptCount val="1"/>
                <c:pt idx="0">
                  <c:v>Республика Карелия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6600" mc:Ignorable="a14" a14:legacySpreadsheetColorIndex="53"/>
                </a:gs>
              </a:gsLst>
              <a:path path="rect">
                <a:fillToRect l="50000" t="50000" r="50000" b="50000"/>
              </a:path>
            </a:gradFill>
            <a:ln w="7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3.624656832482984E-3"/>
                  <c:y val="-8.4319768715110897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171046928009922E-2"/>
                  <c:y val="-5.63461239707938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4833778245879301E-4"/>
                  <c:y val="-2.507035464039691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3470488009302311E-3"/>
                  <c:y val="-2.894956256901370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013">
                <a:noFill/>
              </a:ln>
            </c:spPr>
            <c:txPr>
              <a:bodyPr/>
              <a:lstStyle/>
              <a:p>
                <a:pPr>
                  <a:defRPr sz="63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Лист1!$C$4:$D$4</c:f>
              <c:numCache>
                <c:formatCode>0.0</c:formatCode>
                <c:ptCount val="2"/>
                <c:pt idx="0">
                  <c:v>2.2000000000000002</c:v>
                </c:pt>
                <c:pt idx="1">
                  <c:v>1.9</c:v>
                </c:pt>
              </c:numCache>
            </c:numRef>
          </c:val>
        </c:ser>
        <c:ser>
          <c:idx val="2"/>
          <c:order val="2"/>
          <c:tx>
            <c:strRef>
              <c:f>Лист1!$B$5</c:f>
              <c:strCache>
                <c:ptCount val="1"/>
                <c:pt idx="0">
                  <c:v>Республика Коми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008000" mc:Ignorable="a14" a14:legacySpreadsheetColorIndex="17"/>
                </a:gs>
              </a:gsLst>
              <a:path path="rect">
                <a:fillToRect l="50000" t="50000" r="50000" b="50000"/>
              </a:path>
            </a:gradFill>
            <a:ln w="7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8620318981419095E-3"/>
                  <c:y val="1.47739376063907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8.6028554877576313E-4"/>
                  <c:y val="5.97139755916818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37118927171051E-2"/>
                  <c:y val="-6.3794136576488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8418512897513508E-3"/>
                  <c:y val="-1.45918934015128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013">
                <a:noFill/>
              </a:ln>
            </c:spPr>
            <c:txPr>
              <a:bodyPr/>
              <a:lstStyle/>
              <a:p>
                <a:pPr>
                  <a:defRPr sz="63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Лист1!$C$5:$D$5</c:f>
              <c:numCache>
                <c:formatCode>General</c:formatCode>
                <c:ptCount val="2"/>
                <c:pt idx="0" formatCode="0.0">
                  <c:v>1.7</c:v>
                </c:pt>
                <c:pt idx="1">
                  <c:v>1.6</c:v>
                </c:pt>
              </c:numCache>
            </c:numRef>
          </c:val>
        </c:ser>
        <c:ser>
          <c:idx val="3"/>
          <c:order val="3"/>
          <c:tx>
            <c:strRef>
              <c:f>Лист1!$B$6</c:f>
              <c:strCache>
                <c:ptCount val="1"/>
                <c:pt idx="0">
                  <c:v>Архангельская область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00FFFF" mc:Ignorable="a14" a14:legacySpreadsheetColorIndex="15"/>
                </a:gs>
              </a:gsLst>
              <a:path path="rect">
                <a:fillToRect l="50000" t="50000" r="50000" b="50000"/>
              </a:path>
            </a:gradFill>
            <a:ln w="7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1108973450001331E-3"/>
                  <c:y val="8.7399133555148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6568052956304289E-4"/>
                  <c:y val="5.122733436443974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1310299774637059E-3"/>
                  <c:y val="-3.229805742458794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111663902708678E-3"/>
                  <c:y val="-2.0986358866736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013">
                <a:noFill/>
              </a:ln>
            </c:spPr>
            <c:txPr>
              <a:bodyPr/>
              <a:lstStyle/>
              <a:p>
                <a:pPr>
                  <a:defRPr sz="63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Лист1!$C$6:$D$6</c:f>
              <c:numCache>
                <c:formatCode>General</c:formatCode>
                <c:ptCount val="2"/>
                <c:pt idx="0" formatCode="0.0">
                  <c:v>1.7</c:v>
                </c:pt>
                <c:pt idx="1">
                  <c:v>1.5</c:v>
                </c:pt>
              </c:numCache>
            </c:numRef>
          </c:val>
        </c:ser>
        <c:ser>
          <c:idx val="4"/>
          <c:order val="4"/>
          <c:tx>
            <c:strRef>
              <c:f>Лист1!$B$7</c:f>
              <c:strCache>
                <c:ptCount val="1"/>
                <c:pt idx="0">
                  <c:v>Мурманская область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660066" mc:Ignorable="a14" a14:legacySpreadsheetColorIndex="28"/>
                </a:gs>
              </a:gsLst>
              <a:path path="rect">
                <a:fillToRect l="50000" t="50000" r="50000" b="50000"/>
              </a:path>
            </a:gradFill>
            <a:ln w="7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4.0431214264123492E-3"/>
                  <c:y val="1.4849533931538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2704249586963829E-3"/>
                  <c:y val="-1.315220044830111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5336541482225001E-3"/>
                  <c:y val="-2.39952696566598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723123362413669E-4"/>
                  <c:y val="-4.08613348954023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013">
                <a:noFill/>
              </a:ln>
            </c:spPr>
            <c:txPr>
              <a:bodyPr/>
              <a:lstStyle/>
              <a:p>
                <a:pPr>
                  <a:defRPr sz="63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Лист1!$C$7:$D$7</c:f>
              <c:numCache>
                <c:formatCode>General</c:formatCode>
                <c:ptCount val="2"/>
                <c:pt idx="0" formatCode="0.0">
                  <c:v>1.7</c:v>
                </c:pt>
                <c:pt idx="1">
                  <c:v>1.6</c:v>
                </c:pt>
              </c:numCache>
            </c:numRef>
          </c:val>
        </c:ser>
        <c:ser>
          <c:idx val="5"/>
          <c:order val="5"/>
          <c:tx>
            <c:strRef>
              <c:f>Лист1!$B$8</c:f>
              <c:strCache>
                <c:ptCount val="1"/>
                <c:pt idx="0">
                  <c:v>Вологодская область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99CC" mc:Ignorable="a14" a14:legacySpreadsheetColorIndex="45"/>
                </a:gs>
              </a:gsLst>
              <a:path path="rect">
                <a:fillToRect l="50000" t="50000" r="50000" b="50000"/>
              </a:path>
            </a:gradFill>
            <a:ln w="7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9451304266398053E-3"/>
                  <c:y val="1.19392504979308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837801995668279E-4"/>
                  <c:y val="8.81121083939509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451489880197462E-3"/>
                  <c:y val="-2.46377294867957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0057643293156367E-3"/>
                  <c:y val="5.59159283701926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9653606308118752E-3"/>
                  <c:y val="7.568528183612671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013">
                <a:noFill/>
              </a:ln>
            </c:spPr>
            <c:txPr>
              <a:bodyPr/>
              <a:lstStyle/>
              <a:p>
                <a:pPr>
                  <a:defRPr sz="63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Лист1!$C$8:$D$8</c:f>
              <c:numCache>
                <c:formatCode>General</c:formatCode>
                <c:ptCount val="2"/>
                <c:pt idx="0" formatCode="0.0">
                  <c:v>1.4</c:v>
                </c:pt>
                <c:pt idx="1">
                  <c:v>1.3</c:v>
                </c:pt>
              </c:numCache>
            </c:numRef>
          </c:val>
        </c:ser>
        <c:ser>
          <c:idx val="6"/>
          <c:order val="6"/>
          <c:tx>
            <c:strRef>
              <c:f>Лист1!$B$9</c:f>
              <c:strCache>
                <c:ptCount val="1"/>
                <c:pt idx="0">
                  <c:v>Псковская область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0066CC" mc:Ignorable="a14" a14:legacySpreadsheetColorIndex="30"/>
                </a:gs>
              </a:gsLst>
              <a:path path="rect">
                <a:fillToRect l="50000" t="50000" r="50000" b="50000"/>
              </a:path>
            </a:gradFill>
            <a:ln w="7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5087126374575608E-2"/>
                  <c:y val="5.84558808577325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191904848923692E-3"/>
                  <c:y val="1.1536228972586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8978467964125722E-3"/>
                  <c:y val="-6.931213945160488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938260117506539E-2"/>
                  <c:y val="8.6192092960857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8675623274894355E-3"/>
                  <c:y val="8.29833089957796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013">
                <a:noFill/>
              </a:ln>
            </c:spPr>
            <c:txPr>
              <a:bodyPr/>
              <a:lstStyle/>
              <a:p>
                <a:pPr>
                  <a:defRPr sz="63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Лист1!$C$9:$D$9</c:f>
              <c:numCache>
                <c:formatCode>0.0</c:formatCode>
                <c:ptCount val="2"/>
                <c:pt idx="0">
                  <c:v>1.2</c:v>
                </c:pt>
                <c:pt idx="1">
                  <c:v>0.9</c:v>
                </c:pt>
              </c:numCache>
            </c:numRef>
          </c:val>
        </c:ser>
        <c:ser>
          <c:idx val="7"/>
          <c:order val="7"/>
          <c:tx>
            <c:strRef>
              <c:f>Лист1!$B$10</c:f>
              <c:strCache>
                <c:ptCount val="1"/>
                <c:pt idx="0">
                  <c:v>Новгородская область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0000" mc:Ignorable="a14" a14:legacySpreadsheetColorIndex="10"/>
                </a:gs>
              </a:gsLst>
              <a:path path="rect">
                <a:fillToRect l="50000" t="50000" r="50000" b="50000"/>
              </a:path>
            </a:gradFill>
            <a:ln w="7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958832857674496E-2"/>
                  <c:y val="1.98725593110737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4716491246740188E-3"/>
                  <c:y val="3.22588029257729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8301588269430777E-3"/>
                  <c:y val="3.11462214012237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13524880836691E-2"/>
                  <c:y val="2.32902971659379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870581428726947E-2"/>
                  <c:y val="2.1512839134786924E-3"/>
                </c:manualLayout>
              </c:layout>
              <c:tx>
                <c:rich>
                  <a:bodyPr/>
                  <a:lstStyle/>
                  <a:p>
                    <a:r>
                      <a:rPr lang="ru-RU" sz="636"/>
                      <a:t>1,4</a:t>
                    </a:r>
                    <a:endParaRPr lang="ru-RU"/>
                  </a:p>
                </c:rich>
              </c:tx>
              <c:dLblPos val="outEnd"/>
              <c:showLegendKey val="0"/>
              <c:showVal val="0"/>
              <c:showCatName val="0"/>
              <c:showSerName val="0"/>
              <c:showPercent val="0"/>
              <c:showBubbleSize val="0"/>
            </c:dLbl>
            <c:spPr>
              <a:noFill/>
              <a:ln w="15013">
                <a:noFill/>
              </a:ln>
            </c:spPr>
            <c:txPr>
              <a:bodyPr/>
              <a:lstStyle/>
              <a:p>
                <a:pPr>
                  <a:defRPr sz="63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Лист1!$C$10:$D$10</c:f>
              <c:numCache>
                <c:formatCode>0.0</c:formatCode>
                <c:ptCount val="2"/>
                <c:pt idx="0">
                  <c:v>1.1000000000000001</c:v>
                </c:pt>
                <c:pt idx="1">
                  <c:v>0.9</c:v>
                </c:pt>
              </c:numCache>
            </c:numRef>
          </c:val>
        </c:ser>
        <c:ser>
          <c:idx val="8"/>
          <c:order val="8"/>
          <c:tx>
            <c:strRef>
              <c:f>Лист1!$B$11</c:f>
              <c:strCache>
                <c:ptCount val="1"/>
                <c:pt idx="0">
                  <c:v>Калининградская область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000080" mc:Ignorable="a14" a14:legacySpreadsheetColorIndex="32"/>
                </a:gs>
              </a:gsLst>
              <a:path path="rect">
                <a:fillToRect l="50000" t="50000" r="50000" b="50000"/>
              </a:path>
            </a:gradFill>
            <a:ln w="7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0762452296093726E-2"/>
                  <c:y val="-1.5045371693790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383872811345205E-3"/>
                  <c:y val="-4.99803037493256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7422688372715517E-3"/>
                  <c:y val="-3.21604556454525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291779515538195E-3"/>
                  <c:y val="-1.11167648212717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8.7422873986514639E-3"/>
                  <c:y val="-3.09677015717071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013">
                <a:noFill/>
              </a:ln>
            </c:spPr>
            <c:txPr>
              <a:bodyPr/>
              <a:lstStyle/>
              <a:p>
                <a:pPr>
                  <a:defRPr sz="63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Лист1!$C$11:$D$11</c:f>
              <c:numCache>
                <c:formatCode>0.0</c:formatCode>
                <c:ptCount val="2"/>
                <c:pt idx="0">
                  <c:v>0.9</c:v>
                </c:pt>
                <c:pt idx="1">
                  <c:v>0.8</c:v>
                </c:pt>
              </c:numCache>
            </c:numRef>
          </c:val>
        </c:ser>
        <c:ser>
          <c:idx val="9"/>
          <c:order val="9"/>
          <c:tx>
            <c:strRef>
              <c:f>Лист1!$B$12</c:f>
              <c:strCache>
                <c:ptCount val="1"/>
                <c:pt idx="0">
                  <c:v>Ленинградская область</c:v>
                </c:pt>
              </c:strCache>
            </c:strRef>
          </c:tx>
          <c:spPr>
            <a:gradFill rotWithShape="0">
              <a:gsLst>
                <a:gs pos="0">
                  <a:srgbClr xmlns:mc="http://schemas.openxmlformats.org/markup-compatibility/2006" xmlns:a14="http://schemas.microsoft.com/office/drawing/2010/main" val="FFFFFF" mc:Ignorable="a14" a14:legacySpreadsheetColorIndex="9"/>
                </a:gs>
                <a:gs pos="100000">
                  <a:srgbClr xmlns:mc="http://schemas.openxmlformats.org/markup-compatibility/2006" xmlns:a14="http://schemas.microsoft.com/office/drawing/2010/main" val="FF00FF" mc:Ignorable="a14" a14:legacySpreadsheetColorIndex="33"/>
                </a:gs>
              </a:gsLst>
              <a:path path="rect">
                <a:fillToRect l="50000" t="50000" r="50000" b="50000"/>
              </a:path>
            </a:gradFill>
            <a:ln w="7507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735352124688668E-2"/>
                  <c:y val="1.192139077512098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4223327805417356E-3"/>
                  <c:y val="2.098635886673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5013">
                <a:noFill/>
              </a:ln>
            </c:spPr>
            <c:txPr>
              <a:bodyPr/>
              <a:lstStyle/>
              <a:p>
                <a:pPr>
                  <a:defRPr sz="63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Лист1!$C$12:$D$12</c:f>
              <c:numCache>
                <c:formatCode>General</c:formatCode>
                <c:ptCount val="2"/>
                <c:pt idx="0" formatCode="0.0">
                  <c:v>0.4</c:v>
                </c:pt>
                <c:pt idx="1">
                  <c:v>0.4</c:v>
                </c:pt>
              </c:numCache>
            </c:numRef>
          </c:val>
        </c:ser>
        <c:ser>
          <c:idx val="10"/>
          <c:order val="10"/>
          <c:tx>
            <c:strRef>
              <c:f>Лист1!$B$13</c:f>
              <c:strCache>
                <c:ptCount val="1"/>
                <c:pt idx="0">
                  <c:v>г.Санкт-Петербург</c:v>
                </c:pt>
              </c:strCache>
            </c:strRef>
          </c:tx>
          <c:invertIfNegative val="0"/>
          <c:cat>
            <c:numRef>
              <c:f>Лист1!$C$2:$D$2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Лист1!$C$13:$D$13</c:f>
              <c:numCache>
                <c:formatCode>General</c:formatCode>
                <c:ptCount val="2"/>
                <c:pt idx="0" formatCode="0.0">
                  <c:v>0.4</c:v>
                </c:pt>
                <c:pt idx="1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182208"/>
        <c:axId val="133183744"/>
      </c:barChart>
      <c:catAx>
        <c:axId val="13318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3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31837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3183744"/>
        <c:scaling>
          <c:orientation val="minMax"/>
        </c:scaling>
        <c:delete val="0"/>
        <c:axPos val="l"/>
        <c:majorGridlines>
          <c:spPr>
            <a:ln w="1878">
              <a:solidFill>
                <a:srgbClr val="CCCC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187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36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33182208"/>
        <c:crosses val="autoZero"/>
        <c:crossBetween val="between"/>
      </c:valAx>
      <c:spPr>
        <a:solidFill>
          <a:srgbClr val="CCCCFF"/>
        </a:solidFill>
        <a:ln w="15013">
          <a:noFill/>
        </a:ln>
      </c:spPr>
    </c:plotArea>
    <c:legend>
      <c:legendPos val="b"/>
      <c:layout>
        <c:manualLayout>
          <c:xMode val="edge"/>
          <c:yMode val="edge"/>
          <c:x val="2.5857503699907542E-2"/>
          <c:y val="0.81409950894325944"/>
          <c:w val="0.9408859542945629"/>
          <c:h val="0.15986659163983841"/>
        </c:manualLayout>
      </c:layout>
      <c:overlay val="0"/>
      <c:spPr>
        <a:solidFill>
          <a:srgbClr val="FFFFFF"/>
        </a:solidFill>
        <a:ln w="1878">
          <a:solidFill>
            <a:srgbClr val="000000"/>
          </a:solidFill>
          <a:prstDash val="solid"/>
        </a:ln>
      </c:spPr>
      <c:txPr>
        <a:bodyPr/>
        <a:lstStyle/>
        <a:p>
          <a:pPr>
            <a:defRPr sz="650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4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985346831646044"/>
          <c:y val="2.7964141900762993E-2"/>
          <c:w val="0.80161079865016871"/>
          <c:h val="0.6744486413316545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Лист1!$A$4</c:f>
              <c:strCache>
                <c:ptCount val="1"/>
                <c:pt idx="0">
                  <c:v>ВРП на душу населения области</c:v>
                </c:pt>
              </c:strCache>
            </c:strRef>
          </c:tx>
          <c:spPr>
            <a:gradFill rotWithShape="0">
              <a:gsLst>
                <a:gs pos="0">
                  <a:srgbClr val="99CCFF"/>
                </a:gs>
                <a:gs pos="100000">
                  <a:srgbClr val="3366FF"/>
                </a:gs>
              </a:gsLst>
              <a:path path="rect">
                <a:fillToRect l="50000" t="50000" r="50000" b="50000"/>
              </a:path>
            </a:gradFill>
            <a:ln w="9385">
              <a:solidFill>
                <a:srgbClr val="3366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4042553191489361E-3"/>
                  <c:y val="0.232500778091992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042553191489361E-3"/>
                  <c:y val="0.233909574417177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1063829787233415E-3"/>
                  <c:y val="0.2838900694789253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7021276595744681E-3"/>
                  <c:y val="0.3312830497684099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106382978723404E-3"/>
                  <c:y val="0.3444499358576564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1361864557010655E-3"/>
                  <c:y val="0.3100860246256066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87" b="1"/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Лист1!$B$3:$F$3</c:f>
              <c:strCache>
                <c:ptCount val="5"/>
                <c:pt idx="0">
                  <c:v>2013 
отчет</c:v>
                </c:pt>
                <c:pt idx="1">
                  <c:v>2014
отчет</c:v>
                </c:pt>
                <c:pt idx="2">
                  <c:v>2015
 отчет</c:v>
                </c:pt>
                <c:pt idx="3">
                  <c:v>2016 
оценка</c:v>
                </c:pt>
                <c:pt idx="4">
                  <c:v>2017
оценка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286.5</c:v>
                </c:pt>
                <c:pt idx="1">
                  <c:v>337.3</c:v>
                </c:pt>
                <c:pt idx="2">
                  <c:v>389.4</c:v>
                </c:pt>
                <c:pt idx="3">
                  <c:v>413.6</c:v>
                </c:pt>
                <c:pt idx="4">
                  <c:v>416.7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axId val="91020672"/>
        <c:axId val="96683136"/>
      </c:barChart>
      <c:lineChart>
        <c:grouping val="standard"/>
        <c:varyColors val="0"/>
        <c:ser>
          <c:idx val="0"/>
          <c:order val="1"/>
          <c:tx>
            <c:strRef>
              <c:f>Лист1!$A$5</c:f>
              <c:strCache>
                <c:ptCount val="1"/>
                <c:pt idx="0">
                  <c:v>Темп роста ВРП на душу населения области в действующих ценах</c:v>
                </c:pt>
              </c:strCache>
            </c:strRef>
          </c:tx>
          <c:spPr>
            <a:ln w="28156">
              <a:solidFill>
                <a:srgbClr val="800000"/>
              </a:solidFill>
              <a:prstDash val="solid"/>
            </a:ln>
          </c:spPr>
          <c:marker>
            <c:symbol val="diamond"/>
            <c:size val="6"/>
            <c:spPr>
              <a:solidFill>
                <a:srgbClr val="800000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5.0274964427436203E-2"/>
                  <c:y val="-6.319566361062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7186324416505112E-2"/>
                  <c:y val="-7.30550646051346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539149538351647E-2"/>
                  <c:y val="-5.32551490683107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0392856909770037E-2"/>
                  <c:y val="-5.98673809913192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707779529116041E-2"/>
                  <c:y val="-7.4174891317697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195416579126752E-2"/>
                  <c:y val="-0.1095627290144145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0910541029765354E-2"/>
                  <c:y val="8.10188582951884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6797141714423835E-2"/>
                  <c:y val="-9.6175197800204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18771">
                <a:noFill/>
              </a:ln>
            </c:spPr>
            <c:txPr>
              <a:bodyPr/>
              <a:lstStyle/>
              <a:p>
                <a:pPr>
                  <a:defRPr sz="1035" b="1" i="0" u="none" strike="noStrike" baseline="0">
                    <a:solidFill>
                      <a:srgbClr val="8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Лист1!$B$3:$F$3</c:f>
              <c:strCache>
                <c:ptCount val="5"/>
                <c:pt idx="0">
                  <c:v>2013 
отчет</c:v>
                </c:pt>
                <c:pt idx="1">
                  <c:v>2014
отчет</c:v>
                </c:pt>
                <c:pt idx="2">
                  <c:v>2015
 отчет</c:v>
                </c:pt>
                <c:pt idx="3">
                  <c:v>2016 
оценка</c:v>
                </c:pt>
                <c:pt idx="4">
                  <c:v>2017
оценка</c:v>
                </c:pt>
              </c:strCache>
            </c:strRef>
          </c:cat>
          <c:val>
            <c:numRef>
              <c:f>Лист1!$B$5:$F$5</c:f>
              <c:numCache>
                <c:formatCode>General</c:formatCode>
                <c:ptCount val="5"/>
                <c:pt idx="0">
                  <c:v>105.4</c:v>
                </c:pt>
                <c:pt idx="1">
                  <c:v>117.7</c:v>
                </c:pt>
                <c:pt idx="2" formatCode="0.0">
                  <c:v>115.5</c:v>
                </c:pt>
                <c:pt idx="3">
                  <c:v>106.2</c:v>
                </c:pt>
                <c:pt idx="4">
                  <c:v>104.7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6685056"/>
        <c:axId val="96690944"/>
      </c:lineChart>
      <c:catAx>
        <c:axId val="9102067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3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683136"/>
        <c:crossesAt val="100"/>
        <c:auto val="0"/>
        <c:lblAlgn val="ctr"/>
        <c:lblOffset val="100"/>
        <c:tickLblSkip val="1"/>
        <c:tickMarkSkip val="1"/>
        <c:noMultiLvlLbl val="0"/>
      </c:catAx>
      <c:valAx>
        <c:axId val="96683136"/>
        <c:scaling>
          <c:orientation val="minMax"/>
          <c:max val="500"/>
          <c:min val="100"/>
        </c:scaling>
        <c:delete val="0"/>
        <c:axPos val="l"/>
        <c:title>
          <c:tx>
            <c:rich>
              <a:bodyPr/>
              <a:lstStyle/>
              <a:p>
                <a:pPr>
                  <a:defRPr sz="887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тыс. рублей</a:t>
                </a:r>
              </a:p>
            </c:rich>
          </c:tx>
          <c:layout>
            <c:manualLayout>
              <c:xMode val="edge"/>
              <c:yMode val="edge"/>
              <c:x val="4.9907285768112644E-3"/>
              <c:y val="0.19513329025664761"/>
            </c:manualLayout>
          </c:layout>
          <c:overlay val="0"/>
          <c:spPr>
            <a:noFill/>
            <a:ln w="18771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23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1020672"/>
        <c:crosses val="autoZero"/>
        <c:crossBetween val="between"/>
        <c:majorUnit val="50"/>
      </c:valAx>
      <c:catAx>
        <c:axId val="96685056"/>
        <c:scaling>
          <c:orientation val="minMax"/>
        </c:scaling>
        <c:delete val="1"/>
        <c:axPos val="b"/>
        <c:majorTickMark val="out"/>
        <c:minorTickMark val="none"/>
        <c:tickLblPos val="nextTo"/>
        <c:crossAx val="96690944"/>
        <c:crosses val="autoZero"/>
        <c:auto val="0"/>
        <c:lblAlgn val="ctr"/>
        <c:lblOffset val="100"/>
        <c:noMultiLvlLbl val="0"/>
      </c:catAx>
      <c:valAx>
        <c:axId val="96690944"/>
        <c:scaling>
          <c:orientation val="minMax"/>
          <c:max val="135"/>
        </c:scaling>
        <c:delete val="0"/>
        <c:axPos val="r"/>
        <c:title>
          <c:tx>
            <c:rich>
              <a:bodyPr/>
              <a:lstStyle/>
              <a:p>
                <a:pPr>
                  <a:defRPr sz="887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/>
                  <a:t>в % к предыдущему году</a:t>
                </a:r>
              </a:p>
            </c:rich>
          </c:tx>
          <c:layout>
            <c:manualLayout>
              <c:xMode val="edge"/>
              <c:yMode val="edge"/>
              <c:x val="0.96764809169103883"/>
              <c:y val="3.8547489656646047E-2"/>
            </c:manualLayout>
          </c:layout>
          <c:overlay val="0"/>
          <c:spPr>
            <a:noFill/>
            <a:ln w="18771">
              <a:noFill/>
            </a:ln>
          </c:spPr>
        </c:title>
        <c:numFmt formatCode="General" sourceLinked="1"/>
        <c:majorTickMark val="cross"/>
        <c:minorTickMark val="none"/>
        <c:tickLblPos val="nextTo"/>
        <c:spPr>
          <a:ln w="23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7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96685056"/>
        <c:crosses val="max"/>
        <c:crossBetween val="between"/>
      </c:valAx>
      <c:spPr>
        <a:noFill/>
        <a:ln w="18771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74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</c:legendEntry>
      <c:layout>
        <c:manualLayout>
          <c:xMode val="edge"/>
          <c:yMode val="edge"/>
          <c:x val="3.0646856175320557E-2"/>
          <c:y val="0.83579863731581039"/>
          <c:w val="0.94892177156642232"/>
          <c:h val="0.1642013626841895"/>
        </c:manualLayout>
      </c:layout>
      <c:overlay val="0"/>
      <c:spPr>
        <a:noFill/>
        <a:ln w="18771">
          <a:noFill/>
        </a:ln>
      </c:spPr>
      <c:txPr>
        <a:bodyPr/>
        <a:lstStyle/>
        <a:p>
          <a:pPr>
            <a:defRPr sz="746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39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977973568281944E-2"/>
          <c:y val="3.2098765432098768E-2"/>
          <c:w val="0.93612334801762109"/>
          <c:h val="0.787654320987654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Новгородская область</c:v>
                </c:pt>
              </c:strCache>
            </c:strRef>
          </c:tx>
          <c:spPr>
            <a:gradFill rotWithShape="0">
              <a:gsLst>
                <a:gs pos="0">
                  <a:srgbClr val="9999FF"/>
                </a:gs>
                <a:gs pos="50000">
                  <a:srgbClr val="FFFFFF"/>
                </a:gs>
                <a:gs pos="100000">
                  <a:srgbClr val="9999FF"/>
                </a:gs>
              </a:gsLst>
              <a:lin ang="5400000" scaled="1"/>
            </a:gradFill>
            <a:ln w="27612">
              <a:solidFill>
                <a:srgbClr val="0000FF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4.7006247379640585E-4"/>
                  <c:y val="0.319584110784504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764593785154183E-3"/>
                  <c:y val="0.323303676663451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880356632227267E-3"/>
                  <c:y val="0.4642642437074746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5428119244385642E-3"/>
                  <c:y val="0.2791250209259468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019638683461517E-3"/>
                  <c:y val="0.3156053003813775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5754200906613399E-3"/>
                  <c:y val="0.329147353232016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03276044118117E-3"/>
                  <c:y val="8.78138624029516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39949441610626E-3"/>
                  <c:y val="-6.66801302108588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9329962774041736E-3"/>
                  <c:y val="-5.26974128233970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5.85652652382018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9651793525808188E-3"/>
                  <c:y val="-8.26851007015861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7612">
                <a:noFill/>
              </a:ln>
            </c:spPr>
            <c:txPr>
              <a:bodyPr/>
              <a:lstStyle/>
              <a:p>
                <a:pPr>
                  <a:defRPr sz="1114" b="1" i="0" u="none" strike="noStrike" baseline="0">
                    <a:solidFill>
                      <a:srgbClr val="0000FF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Лист1!$B$2:$G$2</c:f>
              <c:numCache>
                <c:formatCode>General</c:formatCode>
                <c:ptCount val="6"/>
                <c:pt idx="0">
                  <c:v>104.4</c:v>
                </c:pt>
                <c:pt idx="1">
                  <c:v>105.4</c:v>
                </c:pt>
                <c:pt idx="2">
                  <c:v>112.9</c:v>
                </c:pt>
                <c:pt idx="3">
                  <c:v>102.7</c:v>
                </c:pt>
                <c:pt idx="4">
                  <c:v>103.8</c:v>
                </c:pt>
                <c:pt idx="5">
                  <c:v>104.5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762112"/>
        <c:axId val="30763648"/>
      </c:bar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ln w="41417">
              <a:solidFill>
                <a:srgbClr val="FF0000"/>
              </a:solidFill>
              <a:prstDash val="solid"/>
            </a:ln>
          </c:spPr>
          <c:marker>
            <c:symbol val="circle"/>
            <c:size val="10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5400112531414632E-2"/>
                  <c:y val="-8.83023566700446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494261252659393E-2"/>
                  <c:y val="-4.53254315150521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019285845293283E-2"/>
                  <c:y val="-6.139181437956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1342469993024806E-2"/>
                  <c:y val="-6.14833124469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931365984769232E-2"/>
                  <c:y val="-8.394541021972414E-2"/>
                </c:manualLayout>
              </c:layout>
              <c:numFmt formatCode="0.0" sourceLinked="0"/>
              <c:spPr>
                <a:noFill/>
                <a:ln w="27612">
                  <a:noFill/>
                </a:ln>
              </c:spPr>
              <c:txPr>
                <a:bodyPr/>
                <a:lstStyle/>
                <a:p>
                  <a:pPr>
                    <a:defRPr sz="1141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7429977121451137E-2"/>
                  <c:y val="-0.11628557156809388"/>
                </c:manualLayout>
              </c:layout>
              <c:numFmt formatCode="0.0" sourceLinked="0"/>
              <c:spPr>
                <a:noFill/>
                <a:ln w="27612">
                  <a:noFill/>
                </a:ln>
              </c:spPr>
              <c:txPr>
                <a:bodyPr/>
                <a:lstStyle/>
                <a:p>
                  <a:pPr>
                    <a:defRPr sz="1141" b="1" i="0" u="none" strike="noStrike" baseline="0">
                      <a:solidFill>
                        <a:srgbClr val="FF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4192970846647262E-2"/>
                  <c:y val="7.64844908418283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6662453467552168E-2"/>
                  <c:y val="-6.0259739643524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796540300797273E-2"/>
                  <c:y val="5.12748208266436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9449052201808108E-2"/>
                  <c:y val="7.53664726694125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3699620880723242E-2"/>
                  <c:y val="6.8200430608608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7612">
                <a:noFill/>
              </a:ln>
            </c:spPr>
            <c:txPr>
              <a:bodyPr/>
              <a:lstStyle/>
              <a:p>
                <a:pPr>
                  <a:defRPr sz="1114" b="1" i="0" u="none" strike="noStrike" baseline="0">
                    <a:solidFill>
                      <a:srgbClr val="FF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Лист1!$B$1:$G$1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103.4</c:v>
                </c:pt>
                <c:pt idx="1">
                  <c:v>100.4</c:v>
                </c:pt>
                <c:pt idx="2">
                  <c:v>101.7</c:v>
                </c:pt>
                <c:pt idx="3">
                  <c:v>96.6</c:v>
                </c:pt>
                <c:pt idx="4">
                  <c:v>101.1</c:v>
                </c:pt>
                <c:pt idx="5">
                  <c:v>101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76416"/>
        <c:axId val="30877952"/>
      </c:lineChart>
      <c:catAx>
        <c:axId val="3076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4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1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0763648"/>
        <c:crossesAt val="75"/>
        <c:auto val="1"/>
        <c:lblAlgn val="ctr"/>
        <c:lblOffset val="100"/>
        <c:tickLblSkip val="1"/>
        <c:tickMarkSkip val="1"/>
        <c:noMultiLvlLbl val="0"/>
      </c:catAx>
      <c:valAx>
        <c:axId val="30763648"/>
        <c:scaling>
          <c:orientation val="minMax"/>
          <c:min val="75"/>
        </c:scaling>
        <c:delete val="0"/>
        <c:axPos val="l"/>
        <c:title>
          <c:tx>
            <c:rich>
              <a:bodyPr/>
              <a:lstStyle/>
              <a:p>
                <a:pPr>
                  <a:defRPr sz="87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в процентах
 </a:t>
                </a:r>
              </a:p>
            </c:rich>
          </c:tx>
          <c:layout>
            <c:manualLayout>
              <c:xMode val="edge"/>
              <c:yMode val="edge"/>
              <c:x val="0"/>
              <c:y val="0.33333355925448727"/>
            </c:manualLayout>
          </c:layout>
          <c:overlay val="0"/>
          <c:spPr>
            <a:noFill/>
            <a:ln w="2761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45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14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0762112"/>
        <c:crosses val="autoZero"/>
        <c:crossBetween val="between"/>
      </c:valAx>
      <c:catAx>
        <c:axId val="30876416"/>
        <c:scaling>
          <c:orientation val="minMax"/>
        </c:scaling>
        <c:delete val="1"/>
        <c:axPos val="b"/>
        <c:majorTickMark val="out"/>
        <c:minorTickMark val="none"/>
        <c:tickLblPos val="nextTo"/>
        <c:crossAx val="30877952"/>
        <c:crossesAt val="75"/>
        <c:auto val="1"/>
        <c:lblAlgn val="ctr"/>
        <c:lblOffset val="100"/>
        <c:noMultiLvlLbl val="0"/>
      </c:catAx>
      <c:valAx>
        <c:axId val="30877952"/>
        <c:scaling>
          <c:orientation val="minMax"/>
          <c:max val="110"/>
          <c:min val="70"/>
        </c:scaling>
        <c:delete val="1"/>
        <c:axPos val="r"/>
        <c:numFmt formatCode="General" sourceLinked="1"/>
        <c:majorTickMark val="out"/>
        <c:minorTickMark val="none"/>
        <c:tickLblPos val="nextTo"/>
        <c:crossAx val="30876416"/>
        <c:crosses val="max"/>
        <c:crossBetween val="between"/>
        <c:majorUnit val="5"/>
        <c:minorUnit val="1"/>
      </c:valAx>
      <c:spPr>
        <a:noFill/>
        <a:ln w="27612">
          <a:noFill/>
        </a:ln>
      </c:spPr>
    </c:plotArea>
    <c:legend>
      <c:legendPos val="r"/>
      <c:layout>
        <c:manualLayout>
          <c:xMode val="edge"/>
          <c:yMode val="edge"/>
          <c:x val="0.19383260322555612"/>
          <c:y val="0.90239562273245755"/>
          <c:w val="0.65528631512270441"/>
          <c:h val="9.7604377267542342E-2"/>
        </c:manualLayout>
      </c:layout>
      <c:overlay val="0"/>
      <c:spPr>
        <a:noFill/>
        <a:ln w="27612">
          <a:noFill/>
        </a:ln>
      </c:spPr>
      <c:txPr>
        <a:bodyPr/>
        <a:lstStyle/>
        <a:p>
          <a:pPr>
            <a:defRPr sz="1196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10948631421075"/>
          <c:y val="2.3262923368835828E-2"/>
          <c:w val="0.81481481481481477"/>
          <c:h val="0.8096590909090909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январь-декабрь 2016 года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12686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5623230919664453E-3"/>
                  <c:y val="-6.38060624279598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0438327301285945E-2"/>
                  <c:y val="-1.093047816222871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1915378190019379E-3"/>
                  <c:y val="-8.132440799872386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290267794539839E-2"/>
                  <c:y val="-1.36961141409306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530726212414938E-3"/>
                  <c:y val="4.158257995528337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Доходы</c:v>
                </c:pt>
                <c:pt idx="1">
                  <c:v>в т.ч. собственные</c:v>
                </c:pt>
                <c:pt idx="2">
                  <c:v>из них налоговые</c:v>
                </c:pt>
                <c:pt idx="3">
                  <c:v>Расходы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33.1</c:v>
                </c:pt>
                <c:pt idx="1">
                  <c:v>27.8</c:v>
                </c:pt>
                <c:pt idx="2">
                  <c:v>26.3</c:v>
                </c:pt>
                <c:pt idx="3">
                  <c:v>33.4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январь-декабрь 2017 года</c:v>
                </c:pt>
              </c:strCache>
            </c:strRef>
          </c:tx>
          <c:spPr>
            <a:solidFill>
              <a:srgbClr val="993366"/>
            </a:solidFill>
            <a:ln w="12686">
              <a:solidFill>
                <a:srgbClr val="000000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1.7259533734753744E-2"/>
                  <c:y val="-1.24197410270766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892045704688788E-2"/>
                  <c:y val="9.05803807422115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371">
                <a:noFill/>
              </a:ln>
            </c:spPr>
            <c:txPr>
              <a:bodyPr/>
              <a:lstStyle/>
              <a:p>
                <a:pPr>
                  <a:defRPr sz="924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Доходы</c:v>
                </c:pt>
                <c:pt idx="1">
                  <c:v>в т.ч. собственные</c:v>
                </c:pt>
                <c:pt idx="2">
                  <c:v>из них налоговые</c:v>
                </c:pt>
                <c:pt idx="3">
                  <c:v>Расходы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35</c:v>
                </c:pt>
                <c:pt idx="1">
                  <c:v>26.6</c:v>
                </c:pt>
                <c:pt idx="2">
                  <c:v>25</c:v>
                </c:pt>
                <c:pt idx="3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0950528"/>
        <c:axId val="30952064"/>
      </c:barChart>
      <c:catAx>
        <c:axId val="3095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4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0952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0952064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99" b="1" i="0" u="none" strike="noStrike" baseline="0">
                    <a:solidFill>
                      <a:srgbClr val="000000"/>
                    </a:solidFill>
                    <a:latin typeface="Verdana"/>
                    <a:ea typeface="Verdana"/>
                    <a:cs typeface="Verdana"/>
                  </a:defRPr>
                </a:pPr>
                <a:r>
                  <a:rPr lang="ru-RU" sz="799" b="1" i="0" u="none" strike="noStrike" baseline="0">
                    <a:solidFill>
                      <a:srgbClr val="000000"/>
                    </a:solidFill>
                    <a:latin typeface="Arial Cyr"/>
                    <a:cs typeface="Arial Cyr"/>
                  </a:rPr>
                  <a:t>млрд. рублей</a:t>
                </a:r>
              </a:p>
            </c:rich>
          </c:tx>
          <c:layout>
            <c:manualLayout>
              <c:xMode val="edge"/>
              <c:yMode val="edge"/>
              <c:x val="7.7160856728894197E-3"/>
              <c:y val="0"/>
            </c:manualLayout>
          </c:layout>
          <c:overlay val="0"/>
          <c:spPr>
            <a:noFill/>
            <a:ln w="2537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49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0950528"/>
        <c:crosses val="autoZero"/>
        <c:crossBetween val="between"/>
      </c:valAx>
      <c:spPr>
        <a:noFill/>
        <a:ln w="25380"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19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9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</c:legendEntry>
      <c:layout>
        <c:manualLayout>
          <c:xMode val="edge"/>
          <c:yMode val="edge"/>
          <c:x val="0.19408141301798718"/>
          <c:y val="0.908167040450505"/>
          <c:w val="0.59912862177417536"/>
          <c:h val="8.331046976716272E-2"/>
        </c:manualLayout>
      </c:layout>
      <c:overlay val="0"/>
      <c:spPr>
        <a:solidFill>
          <a:srgbClr val="FFFFFF"/>
        </a:solidFill>
        <a:ln w="3171">
          <a:solidFill>
            <a:srgbClr val="000000"/>
          </a:solidFill>
          <a:prstDash val="solid"/>
        </a:ln>
      </c:spPr>
      <c:txPr>
        <a:bodyPr/>
        <a:lstStyle/>
        <a:p>
          <a:pPr>
            <a:defRPr sz="734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49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64451313755796E-2"/>
          <c:y val="7.9831932773109238E-2"/>
          <c:w val="0.87480680061823801"/>
          <c:h val="0.609243697478991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яйцо, шт</c:v>
                </c:pt>
              </c:strCache>
            </c:strRef>
          </c:tx>
          <c:spPr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110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15830115830115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305019305019305E-2"/>
                  <c:y val="2.10526315789474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1583011583011582E-2"/>
                  <c:y val="2.63157894736842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2101054935700606E-2"/>
                  <c:y val="5.71529216742648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356306812999727E-2"/>
                  <c:y val="1.01363447990053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205089228711275E-2"/>
                  <c:y val="1.81636966431827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9.1291460189097985E-3"/>
                  <c:y val="4.0455864069622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1583011583011582E-2"/>
                  <c:y val="-5.26315789473684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15830115830115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069614299153339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2000">
                <a:noFill/>
              </a:ln>
            </c:spPr>
            <c:txPr>
              <a:bodyPr/>
              <a:lstStyle/>
              <a:p>
                <a:pPr>
                  <a:defRPr sz="95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327</c:v>
                </c:pt>
                <c:pt idx="1">
                  <c:v>282</c:v>
                </c:pt>
                <c:pt idx="2">
                  <c:v>331</c:v>
                </c:pt>
                <c:pt idx="3">
                  <c:v>366</c:v>
                </c:pt>
                <c:pt idx="4">
                  <c:v>370</c:v>
                </c:pt>
                <c:pt idx="5">
                  <c:v>379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картофель, кг</c:v>
                </c:pt>
              </c:strCache>
            </c:strRef>
          </c:tx>
          <c:spPr>
            <a:gradFill>
              <a:gsLst>
                <a:gs pos="42000">
                  <a:srgbClr val="FFC000"/>
                </a:gs>
                <a:gs pos="0">
                  <a:srgbClr val="FFC000"/>
                </a:gs>
                <a:gs pos="0">
                  <a:srgbClr val="FFC000"/>
                </a:gs>
                <a:gs pos="42000">
                  <a:srgbClr val="FFC000"/>
                </a:gs>
                <a:gs pos="100000">
                  <a:srgbClr val="FAF4A4"/>
                </a:gs>
              </a:gsLst>
              <a:path path="circle">
                <a:fillToRect l="100000" t="100000"/>
              </a:path>
            </a:gradFill>
            <a:ln w="110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5.371313317862495E-3"/>
                  <c:y val="-2.91349204414463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2564375399021066E-4"/>
                  <c:y val="6.8534833859203983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7324658741981575E-3"/>
                  <c:y val="-1.968130957314546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3935183777703461E-3"/>
                  <c:y val="4.334438458350600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7877663940655359E-3"/>
                  <c:y val="4.1819312059676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5094092968108717E-3"/>
                  <c:y val="-1.0800790210379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7371477213996899E-3"/>
                  <c:y val="2.089525967399140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7.7220077220077222E-3"/>
                  <c:y val="2.3781212841854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1.42687277051129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2000">
                <a:noFill/>
              </a:ln>
            </c:spPr>
            <c:txPr>
              <a:bodyPr/>
              <a:lstStyle/>
              <a:p>
                <a:pPr>
                  <a:defRPr sz="95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518</c:v>
                </c:pt>
                <c:pt idx="1">
                  <c:v>407</c:v>
                </c:pt>
                <c:pt idx="2">
                  <c:v>495</c:v>
                </c:pt>
                <c:pt idx="3">
                  <c:v>599</c:v>
                </c:pt>
                <c:pt idx="4">
                  <c:v>608</c:v>
                </c:pt>
                <c:pt idx="5">
                  <c:v>353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овощи, кг</c:v>
                </c:pt>
              </c:strCache>
            </c:strRef>
          </c:tx>
          <c:spPr>
            <a:gradFill>
              <a:gsLst>
                <a:gs pos="42000">
                  <a:srgbClr val="92D050"/>
                </a:gs>
                <a:gs pos="0">
                  <a:srgbClr val="92D050"/>
                </a:gs>
                <a:gs pos="0">
                  <a:srgbClr val="92D050"/>
                </a:gs>
                <a:gs pos="0">
                  <a:srgbClr val="FFC000"/>
                </a:gs>
                <a:gs pos="1000">
                  <a:srgbClr val="D9F1CB"/>
                </a:gs>
                <a:gs pos="42000">
                  <a:srgbClr val="92D050"/>
                </a:gs>
                <a:gs pos="100000">
                  <a:srgbClr val="92D050"/>
                </a:gs>
              </a:gsLst>
              <a:path path="circle">
                <a:fillToRect l="100000" t="100000"/>
              </a:path>
            </a:gra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1.158301158301160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9.652509652509688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1583011583011582E-2"/>
                  <c:y val="2.378121284185493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7374517374517374E-2"/>
                  <c:y val="9.5124851367419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15830115830115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58301158301158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158302531092362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8.0162369167635795E-3"/>
                  <c:y val="1.426874482279917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8.0162369167635795E-3"/>
                  <c:y val="1.00678439460843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317027281279398E-2"/>
                  <c:y val="-4.9413208422967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953" b="1" i="0" baseline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140</c:v>
                </c:pt>
                <c:pt idx="1">
                  <c:v>141</c:v>
                </c:pt>
                <c:pt idx="2">
                  <c:v>156</c:v>
                </c:pt>
                <c:pt idx="3">
                  <c:v>190</c:v>
                </c:pt>
                <c:pt idx="4">
                  <c:v>208</c:v>
                </c:pt>
                <c:pt idx="5">
                  <c:v>181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93920"/>
        <c:axId val="31795456"/>
      </c:barChart>
      <c:catAx>
        <c:axId val="317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87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795456"/>
        <c:crosses val="autoZero"/>
        <c:auto val="1"/>
        <c:lblAlgn val="ctr"/>
        <c:lblOffset val="100"/>
        <c:noMultiLvlLbl val="0"/>
      </c:catAx>
      <c:valAx>
        <c:axId val="31795456"/>
        <c:scaling>
          <c:orientation val="minMax"/>
        </c:scaling>
        <c:delete val="0"/>
        <c:axPos val="l"/>
        <c:majorGridlines>
          <c:spPr>
            <a:ln w="2750">
              <a:solidFill>
                <a:srgbClr val="FFFFFF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4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1793920"/>
        <c:crosses val="autoZero"/>
        <c:crossBetween val="between"/>
      </c:valAx>
      <c:spPr>
        <a:noFill/>
        <a:ln w="25409">
          <a:noFill/>
        </a:ln>
      </c:spPr>
    </c:plotArea>
    <c:legend>
      <c:legendPos val="r"/>
      <c:layout>
        <c:manualLayout>
          <c:xMode val="edge"/>
          <c:yMode val="edge"/>
          <c:x val="5.5641644794400702E-2"/>
          <c:y val="0.8162314483416846"/>
          <c:w val="0.85640905997861372"/>
          <c:h val="0.1837685516583154"/>
        </c:manualLayout>
      </c:layout>
      <c:overlay val="0"/>
      <c:txPr>
        <a:bodyPr/>
        <a:lstStyle/>
        <a:p>
          <a:pPr>
            <a:defRPr sz="1038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62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42857142857141E-2"/>
          <c:y val="0.10364145658263306"/>
          <c:w val="0.9329192546583851"/>
          <c:h val="0.67905907201312854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FFFFFF"/>
                </a:gs>
                <a:gs pos="100000">
                  <a:srgbClr val="993300"/>
                </a:gs>
              </a:gsLst>
              <a:lin ang="5400000" scaled="1"/>
            </a:gradFill>
            <a:ln w="13774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0"/>
              <c:layout>
                <c:manualLayout>
                  <c:x val="7.4424029895456229E-6"/>
                  <c:y val="0.1614211133425552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7547">
                <a:noFill/>
              </a:ln>
            </c:spPr>
            <c:txPr>
              <a:bodyPr/>
              <a:lstStyle/>
              <a:p>
                <a:pPr>
                  <a:defRPr sz="1410" b="1" i="0" u="none" strike="noStrike" baseline="0">
                    <a:solidFill>
                      <a:srgbClr val="9933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Лист1!$A$2:$F$2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Лист1!$A$3:$F$3</c:f>
              <c:numCache>
                <c:formatCode>0.0</c:formatCode>
                <c:ptCount val="6"/>
                <c:pt idx="0">
                  <c:v>77</c:v>
                </c:pt>
                <c:pt idx="1">
                  <c:v>85.4</c:v>
                </c:pt>
                <c:pt idx="2">
                  <c:v>96.4</c:v>
                </c:pt>
                <c:pt idx="3">
                  <c:v>107</c:v>
                </c:pt>
                <c:pt idx="4">
                  <c:v>108.5</c:v>
                </c:pt>
                <c:pt idx="5">
                  <c:v>111.9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1573504"/>
        <c:axId val="31575040"/>
      </c:barChart>
      <c:catAx>
        <c:axId val="31573504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34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15750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575040"/>
        <c:scaling>
          <c:orientation val="minMax"/>
        </c:scaling>
        <c:delete val="0"/>
        <c:axPos val="l"/>
        <c:numFmt formatCode="0" sourceLinked="0"/>
        <c:majorTickMark val="cross"/>
        <c:minorTickMark val="none"/>
        <c:tickLblPos val="nextTo"/>
        <c:spPr>
          <a:ln w="344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6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1573504"/>
        <c:crosses val="autoZero"/>
        <c:crossBetween val="between"/>
        <c:majorUnit val="15"/>
      </c:valAx>
      <c:spPr>
        <a:solidFill>
          <a:srgbClr val="FFFFFF"/>
        </a:solidFill>
        <a:ln w="13774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68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17041255058729"/>
          <c:y val="6.3996940978480826E-2"/>
          <c:w val="0.86716431187572418"/>
          <c:h val="0.717378896812165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Лист2!$A$3</c:f>
              <c:strCache>
                <c:ptCount val="1"/>
                <c:pt idx="0">
                  <c:v>РФ</c:v>
                </c:pt>
              </c:strCache>
            </c:strRef>
          </c:tx>
          <c:spPr>
            <a:gradFill rotWithShape="0">
              <a:gsLst>
                <a:gs pos="0">
                  <a:srgbClr val="99CCFF"/>
                </a:gs>
                <a:gs pos="100000">
                  <a:srgbClr val="3366FF"/>
                </a:gs>
              </a:gsLst>
              <a:lin ang="5400000" scaled="1"/>
            </a:gradFill>
            <a:ln w="21409">
              <a:solidFill>
                <a:schemeClr val="tx2">
                  <a:lumMod val="60000"/>
                  <a:lumOff val="40000"/>
                </a:schemeClr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7.6580597765564697E-5"/>
                  <c:y val="0.26609011776990638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42817">
                <a:noFill/>
              </a:ln>
            </c:spPr>
            <c:txPr>
              <a:bodyPr rot="-5400000" vert="horz"/>
              <a:lstStyle/>
              <a:p>
                <a:pPr algn="ctr">
                  <a:defRPr sz="1096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Лист2!$B$2:$G$2</c:f>
              <c:strCache>
                <c:ptCount val="6"/>
                <c:pt idx="0">
                  <c:v> 2012</c:v>
                </c:pt>
                <c:pt idx="1">
                  <c:v>2013</c:v>
                </c:pt>
                <c:pt idx="2">
                  <c:v> 2014</c:v>
                </c:pt>
                <c:pt idx="3">
                  <c:v> 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Лист2!$B$3:$G$3</c:f>
              <c:numCache>
                <c:formatCode>0</c:formatCode>
                <c:ptCount val="6"/>
                <c:pt idx="0" formatCode="General">
                  <c:v>2609</c:v>
                </c:pt>
                <c:pt idx="1">
                  <c:v>2872</c:v>
                </c:pt>
                <c:pt idx="2" formatCode="General">
                  <c:v>3286</c:v>
                </c:pt>
                <c:pt idx="3" formatCode="General">
                  <c:v>3590</c:v>
                </c:pt>
                <c:pt idx="4" formatCode="General">
                  <c:v>3702</c:v>
                </c:pt>
                <c:pt idx="5" formatCode="General">
                  <c:v>3750</c:v>
                </c:pt>
              </c:numCache>
            </c:numRef>
          </c:val>
        </c:ser>
        <c:ser>
          <c:idx val="1"/>
          <c:order val="1"/>
          <c:tx>
            <c:strRef>
              <c:f>Лист2!$A$4</c:f>
              <c:strCache>
                <c:ptCount val="1"/>
                <c:pt idx="0">
                  <c:v>СЗФО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spPr/>
              <c:txPr>
                <a:bodyPr rot="-5400000" vert="horz" anchor="ctr" anchorCtr="0"/>
                <a:lstStyle/>
                <a:p>
                  <a:pPr>
                    <a:defRPr sz="1096" b="1" i="0" baseline="0"/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096" b="1" i="0" baseline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Лист2!$B$2:$G$2</c:f>
              <c:strCache>
                <c:ptCount val="6"/>
                <c:pt idx="0">
                  <c:v> 2012</c:v>
                </c:pt>
                <c:pt idx="1">
                  <c:v>2013</c:v>
                </c:pt>
                <c:pt idx="2">
                  <c:v> 2014</c:v>
                </c:pt>
                <c:pt idx="3">
                  <c:v> 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Лист2!$B$4:$G$4</c:f>
              <c:numCache>
                <c:formatCode>0</c:formatCode>
                <c:ptCount val="6"/>
                <c:pt idx="0" formatCode="General">
                  <c:v>2880</c:v>
                </c:pt>
                <c:pt idx="1">
                  <c:v>3163</c:v>
                </c:pt>
                <c:pt idx="2" formatCode="General">
                  <c:v>3741</c:v>
                </c:pt>
                <c:pt idx="3" formatCode="General">
                  <c:v>4119</c:v>
                </c:pt>
                <c:pt idx="4" formatCode="General">
                  <c:v>4286</c:v>
                </c:pt>
                <c:pt idx="5" formatCode="General">
                  <c:v>4386</c:v>
                </c:pt>
              </c:numCache>
            </c:numRef>
          </c:val>
        </c:ser>
        <c:ser>
          <c:idx val="2"/>
          <c:order val="2"/>
          <c:tx>
            <c:strRef>
              <c:f>Лист2!$A$5</c:f>
              <c:strCache>
                <c:ptCount val="1"/>
                <c:pt idx="0">
                  <c:v>Новгородская область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invertIfNegative val="0"/>
          <c:dLbls>
            <c:txPr>
              <a:bodyPr rot="-5400000" vert="horz"/>
              <a:lstStyle/>
              <a:p>
                <a:pPr>
                  <a:defRPr sz="1096" b="1" i="0" baseline="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Лист2!$B$2:$G$2</c:f>
              <c:strCache>
                <c:ptCount val="6"/>
                <c:pt idx="0">
                  <c:v> 2012</c:v>
                </c:pt>
                <c:pt idx="1">
                  <c:v>2013</c:v>
                </c:pt>
                <c:pt idx="2">
                  <c:v> 2014</c:v>
                </c:pt>
                <c:pt idx="3">
                  <c:v> 2015</c:v>
                </c:pt>
                <c:pt idx="4">
                  <c:v>2016</c:v>
                </c:pt>
                <c:pt idx="5">
                  <c:v>2017</c:v>
                </c:pt>
              </c:strCache>
            </c:strRef>
          </c:cat>
          <c:val>
            <c:numRef>
              <c:f>Лист2!$B$5:$G$5</c:f>
              <c:numCache>
                <c:formatCode>0</c:formatCode>
                <c:ptCount val="6"/>
                <c:pt idx="0" formatCode="General">
                  <c:v>2672</c:v>
                </c:pt>
                <c:pt idx="1">
                  <c:v>2966</c:v>
                </c:pt>
                <c:pt idx="2" formatCode="General">
                  <c:v>3298</c:v>
                </c:pt>
                <c:pt idx="3" formatCode="General">
                  <c:v>3685</c:v>
                </c:pt>
                <c:pt idx="4" formatCode="General">
                  <c:v>3903</c:v>
                </c:pt>
                <c:pt idx="5" formatCode="General">
                  <c:v>4002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6"/>
        <c:axId val="31167232"/>
        <c:axId val="31168768"/>
      </c:barChart>
      <c:catAx>
        <c:axId val="31167232"/>
        <c:scaling>
          <c:orientation val="minMax"/>
        </c:scaling>
        <c:delete val="0"/>
        <c:axPos val="b"/>
        <c:numFmt formatCode="@" sourceLinked="1"/>
        <c:majorTickMark val="out"/>
        <c:minorTickMark val="none"/>
        <c:tickLblPos val="nextTo"/>
        <c:spPr>
          <a:ln w="53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8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11687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116876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011" b="0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 sz="1011" b="0" baseline="0"/>
                  <a:t>рублей</a:t>
                </a:r>
              </a:p>
            </c:rich>
          </c:tx>
          <c:layout>
            <c:manualLayout>
              <c:xMode val="edge"/>
              <c:yMode val="edge"/>
              <c:x val="2.5477797744668466E-3"/>
              <c:y val="0.34214156018688202"/>
            </c:manualLayout>
          </c:layout>
          <c:overlay val="0"/>
          <c:spPr>
            <a:noFill/>
            <a:ln w="42817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53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49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1167232"/>
        <c:crosses val="autoZero"/>
        <c:crossBetween val="between"/>
      </c:valAx>
      <c:spPr>
        <a:noFill/>
        <a:ln w="42817">
          <a:noFill/>
        </a:ln>
      </c:spPr>
    </c:plotArea>
    <c:legend>
      <c:legendPos val="t"/>
      <c:layout>
        <c:manualLayout>
          <c:xMode val="edge"/>
          <c:yMode val="edge"/>
          <c:x val="0.14386988190138167"/>
          <c:y val="4.2906192468266706E-2"/>
          <c:w val="0.71414843020214946"/>
          <c:h val="0.1612215579962"/>
        </c:manualLayout>
      </c:layout>
      <c:overlay val="0"/>
      <c:spPr>
        <a:noFill/>
        <a:ln w="42817">
          <a:noFill/>
        </a:ln>
      </c:spPr>
      <c:txPr>
        <a:bodyPr/>
        <a:lstStyle/>
        <a:p>
          <a:pPr>
            <a:defRPr sz="1703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716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13391984359726E-2"/>
          <c:y val="6.4579256360078274E-2"/>
          <c:w val="0.91691104594330397"/>
          <c:h val="0.812593324817353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'Ввод на душу'!$A$3</c:f>
              <c:strCache>
                <c:ptCount val="1"/>
                <c:pt idx="0">
                  <c:v>Российская Федерация</c:v>
                </c:pt>
              </c:strCache>
            </c:strRef>
          </c:tx>
          <c:spPr>
            <a:gradFill rotWithShape="0">
              <a:gsLst>
                <a:gs pos="0">
                  <a:srgbClr val="CCFFFF"/>
                </a:gs>
                <a:gs pos="100000">
                  <a:srgbClr val="008000"/>
                </a:gs>
              </a:gsLst>
              <a:path path="rect">
                <a:fillToRect l="50000" t="50000" r="50000" b="50000"/>
              </a:path>
            </a:gradFill>
            <a:ln w="7501">
              <a:solidFill>
                <a:srgbClr val="008000"/>
              </a:solidFill>
              <a:prstDash val="solid"/>
            </a:ln>
          </c:spPr>
          <c:invertIfNegative val="0"/>
          <c:dLbls>
            <c:spPr>
              <a:noFill/>
              <a:ln w="15002">
                <a:noFill/>
              </a:ln>
            </c:spPr>
            <c:txPr>
              <a:bodyPr rot="-5400000" vert="horz"/>
              <a:lstStyle/>
              <a:p>
                <a:pPr algn="ctr">
                  <a:defRPr sz="94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'Ввод на душу'!$B$2:$G$2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'Ввод на душу'!$B$3:$G$3</c:f>
              <c:numCache>
                <c:formatCode>0.00</c:formatCode>
                <c:ptCount val="6"/>
                <c:pt idx="0">
                  <c:v>0.46</c:v>
                </c:pt>
                <c:pt idx="1">
                  <c:v>0.49</c:v>
                </c:pt>
                <c:pt idx="2">
                  <c:v>0.57999999999999996</c:v>
                </c:pt>
                <c:pt idx="3">
                  <c:v>0.57999999999999996</c:v>
                </c:pt>
                <c:pt idx="4">
                  <c:v>0.54</c:v>
                </c:pt>
                <c:pt idx="5">
                  <c:v>0.54</c:v>
                </c:pt>
              </c:numCache>
            </c:numRef>
          </c:val>
        </c:ser>
        <c:ser>
          <c:idx val="1"/>
          <c:order val="1"/>
          <c:tx>
            <c:strRef>
              <c:f>'Ввод на душу'!$A$4</c:f>
              <c:strCache>
                <c:ptCount val="1"/>
                <c:pt idx="0">
                  <c:v>Новгородская область</c:v>
                </c:pt>
              </c:strCache>
            </c:strRef>
          </c:tx>
          <c:spPr>
            <a:gradFill rotWithShape="0">
              <a:gsLst>
                <a:gs pos="0">
                  <a:srgbClr val="00CCFF"/>
                </a:gs>
                <a:gs pos="100000">
                  <a:srgbClr val="3366FF"/>
                </a:gs>
              </a:gsLst>
              <a:path path="rect">
                <a:fillToRect l="50000" t="50000" r="50000" b="50000"/>
              </a:path>
            </a:gradFill>
            <a:ln w="7501">
              <a:solidFill>
                <a:srgbClr val="000080"/>
              </a:solidFill>
              <a:prstDash val="solid"/>
            </a:ln>
          </c:spPr>
          <c:invertIfNegative val="0"/>
          <c:dLbls>
            <c:spPr>
              <a:noFill/>
              <a:ln w="15002">
                <a:noFill/>
              </a:ln>
            </c:spPr>
            <c:txPr>
              <a:bodyPr rot="-5400000" vert="horz"/>
              <a:lstStyle/>
              <a:p>
                <a:pPr algn="ctr">
                  <a:defRPr sz="94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'Ввод на душу'!$B$2:$G$2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'Ввод на душу'!$B$4:$G$4</c:f>
              <c:numCache>
                <c:formatCode>0.00</c:formatCode>
                <c:ptCount val="6"/>
                <c:pt idx="0">
                  <c:v>0.5</c:v>
                </c:pt>
                <c:pt idx="1">
                  <c:v>0.52</c:v>
                </c:pt>
                <c:pt idx="2">
                  <c:v>0.56999999999999995</c:v>
                </c:pt>
                <c:pt idx="3">
                  <c:v>0.57999999999999996</c:v>
                </c:pt>
                <c:pt idx="4">
                  <c:v>0.59</c:v>
                </c:pt>
                <c:pt idx="5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32711808"/>
        <c:axId val="32713344"/>
      </c:barChart>
      <c:catAx>
        <c:axId val="32711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8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27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2713344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2713344"/>
        <c:scaling>
          <c:orientation val="minMax"/>
          <c:max val="0.8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827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r>
                  <a:rPr lang="ru-RU"/>
                  <a:t>(кв. м)</a:t>
                </a:r>
              </a:p>
            </c:rich>
          </c:tx>
          <c:layout>
            <c:manualLayout>
              <c:xMode val="edge"/>
              <c:yMode val="edge"/>
              <c:x val="1.1375327969596767E-2"/>
              <c:y val="0.44576265765997858"/>
            </c:manualLayout>
          </c:layout>
          <c:overlay val="0"/>
          <c:spPr>
            <a:noFill/>
            <a:ln w="15002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18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68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2711808"/>
        <c:crosses val="autoZero"/>
        <c:crossBetween val="between"/>
        <c:majorUnit val="0.1"/>
        <c:minorUnit val="0.01"/>
      </c:valAx>
      <c:spPr>
        <a:noFill/>
        <a:ln w="15002">
          <a:noFill/>
        </a:ln>
      </c:spPr>
    </c:plotArea>
    <c:legend>
      <c:legendPos val="r"/>
      <c:layout>
        <c:manualLayout>
          <c:xMode val="edge"/>
          <c:yMode val="edge"/>
          <c:x val="0.37341150658771022"/>
          <c:y val="0"/>
          <c:w val="0.31671561713261515"/>
          <c:h val="0.20656055617838784"/>
        </c:manualLayout>
      </c:layout>
      <c:overlay val="0"/>
      <c:spPr>
        <a:noFill/>
        <a:ln w="15002">
          <a:noFill/>
        </a:ln>
      </c:spPr>
      <c:txPr>
        <a:bodyPr/>
        <a:lstStyle/>
        <a:p>
          <a:pPr>
            <a:defRPr sz="977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91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3084112149532703E-2"/>
          <c:y val="3.825136612021858E-2"/>
          <c:w val="0.89369158878504673"/>
          <c:h val="0.690223367580682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Лист1!$A$3</c:f>
              <c:strCache>
                <c:ptCount val="1"/>
                <c:pt idx="0">
                  <c:v>Общая площадь введенных в действие жилых домов (тыс.м2)</c:v>
                </c:pt>
              </c:strCache>
            </c:strRef>
          </c:tx>
          <c:spPr>
            <a:gradFill rotWithShape="0">
              <a:gsLst>
                <a:gs pos="0">
                  <a:srgbClr val="800000"/>
                </a:gs>
                <a:gs pos="50000">
                  <a:srgbClr val="FFCC99"/>
                </a:gs>
                <a:gs pos="100000">
                  <a:srgbClr val="800000"/>
                </a:gs>
              </a:gsLst>
              <a:lin ang="5400000" scaled="1"/>
            </a:gradFill>
            <a:ln w="10166">
              <a:solidFill>
                <a:srgbClr val="800000"/>
              </a:solidFill>
              <a:prstDash val="solid"/>
            </a:ln>
          </c:spPr>
          <c:invertIfNegative val="0"/>
          <c:dLbls>
            <c:dLbl>
              <c:idx val="9"/>
              <c:numFmt formatCode="#,##0.0" sourceLinked="0"/>
              <c:spPr>
                <a:noFill/>
                <a:ln w="20332">
                  <a:noFill/>
                </a:ln>
              </c:spPr>
              <c:txPr>
                <a:bodyPr rot="-5400000" vert="horz"/>
                <a:lstStyle/>
                <a:p>
                  <a:pPr algn="ctr">
                    <a:defRPr sz="961" b="1" i="0" u="none" strike="noStrike" baseline="0">
                      <a:solidFill>
                        <a:srgbClr val="000000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0332">
                <a:noFill/>
              </a:ln>
            </c:spPr>
            <c:txPr>
              <a:bodyPr rot="-5400000" vert="horz"/>
              <a:lstStyle/>
              <a:p>
                <a:pPr algn="ctr">
                  <a:defRPr sz="961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Лист1!$B$3:$G$3</c:f>
              <c:numCache>
                <c:formatCode>General</c:formatCode>
                <c:ptCount val="6"/>
                <c:pt idx="0">
                  <c:v>313.39999999999998</c:v>
                </c:pt>
                <c:pt idx="1">
                  <c:v>323.10000000000002</c:v>
                </c:pt>
                <c:pt idx="2">
                  <c:v>353.6</c:v>
                </c:pt>
                <c:pt idx="3">
                  <c:v>359.3</c:v>
                </c:pt>
                <c:pt idx="4" formatCode="0.0">
                  <c:v>361.9</c:v>
                </c:pt>
                <c:pt idx="5">
                  <c:v>231.6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737216"/>
        <c:axId val="39738752"/>
      </c:barChart>
      <c:lineChart>
        <c:grouping val="standard"/>
        <c:varyColors val="0"/>
        <c:ser>
          <c:idx val="1"/>
          <c:order val="1"/>
          <c:tx>
            <c:strRef>
              <c:f>Лист1!$A$4</c:f>
              <c:strCache>
                <c:ptCount val="1"/>
                <c:pt idx="0">
                  <c:v>в % к предыдущему году</c:v>
                </c:pt>
              </c:strCache>
            </c:strRef>
          </c:tx>
          <c:spPr>
            <a:ln w="30498">
              <a:solidFill>
                <a:srgbClr val="FF000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FF0000"/>
              </a:solidFill>
              <a:ln>
                <a:solidFill>
                  <a:srgbClr val="FFFF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4.3111230293145689E-2"/>
                  <c:y val="-5.4665818752837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1944899381955343E-2"/>
                  <c:y val="-6.0702115987126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8619503420702627E-2"/>
                  <c:y val="-6.15107421204915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3738260920546827E-2"/>
                  <c:y val="-6.2176553650521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8233147679430747E-2"/>
                  <c:y val="-5.4096682979352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600242635442234E-2"/>
                  <c:y val="-5.6780788119926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5952616542401225E-2"/>
                  <c:y val="6.2088197993841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526710015220386E-2"/>
                  <c:y val="-5.51824708950313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26030290615104E-2"/>
                  <c:y val="-6.11772618291225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9197392593532695E-2"/>
                  <c:y val="-6.15969618632353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2169193651599449E-2"/>
                  <c:y val="-9.4448674856960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" sourceLinked="0"/>
            <c:spPr>
              <a:noFill/>
              <a:ln w="20332">
                <a:noFill/>
              </a:ln>
            </c:spPr>
            <c:txPr>
              <a:bodyPr/>
              <a:lstStyle/>
              <a:p>
                <a:pPr>
                  <a:defRPr sz="961" b="1" i="0" u="none" strike="noStrike" baseline="0">
                    <a:solidFill>
                      <a:srgbClr val="FF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Лист1!$B$2:$G$2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Лист1!$B$4:$G$4</c:f>
              <c:numCache>
                <c:formatCode>General</c:formatCode>
                <c:ptCount val="6"/>
                <c:pt idx="0">
                  <c:v>112.8</c:v>
                </c:pt>
                <c:pt idx="1">
                  <c:v>103.1</c:v>
                </c:pt>
                <c:pt idx="2">
                  <c:v>109.4</c:v>
                </c:pt>
                <c:pt idx="3">
                  <c:v>101.5</c:v>
                </c:pt>
                <c:pt idx="4" formatCode="0.0">
                  <c:v>100.7</c:v>
                </c:pt>
                <c:pt idx="5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761024"/>
        <c:axId val="39762560"/>
      </c:lineChart>
      <c:catAx>
        <c:axId val="39737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72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73875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39738752"/>
        <c:scaling>
          <c:orientation val="minMax"/>
          <c:max val="5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5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6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737216"/>
        <c:crosses val="autoZero"/>
        <c:crossBetween val="between"/>
        <c:majorUnit val="100"/>
        <c:minorUnit val="10"/>
      </c:valAx>
      <c:catAx>
        <c:axId val="39761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9762560"/>
        <c:crosses val="autoZero"/>
        <c:auto val="1"/>
        <c:lblAlgn val="ctr"/>
        <c:lblOffset val="100"/>
        <c:noMultiLvlLbl val="0"/>
      </c:catAx>
      <c:valAx>
        <c:axId val="39762560"/>
        <c:scaling>
          <c:orientation val="minMax"/>
          <c:max val="130"/>
          <c:min val="-2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ln w="254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81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39761024"/>
        <c:crosses val="max"/>
        <c:crossBetween val="between"/>
        <c:majorUnit val="50"/>
        <c:minorUnit val="10"/>
      </c:valAx>
      <c:spPr>
        <a:noFill/>
        <a:ln w="20332">
          <a:noFill/>
        </a:ln>
      </c:spPr>
    </c:plotArea>
    <c:legend>
      <c:legendPos val="r"/>
      <c:layout>
        <c:manualLayout>
          <c:xMode val="edge"/>
          <c:yMode val="edge"/>
          <c:x val="1.6388255320284605E-2"/>
          <c:y val="0.8821677746562846"/>
          <c:w val="0.9144888933810863"/>
          <c:h val="6.5574227972160615E-2"/>
        </c:manualLayout>
      </c:layout>
      <c:overlay val="0"/>
      <c:spPr>
        <a:noFill/>
        <a:ln w="20332">
          <a:noFill/>
        </a:ln>
      </c:spPr>
      <c:txPr>
        <a:bodyPr/>
        <a:lstStyle/>
        <a:p>
          <a:pPr>
            <a:defRPr sz="881" b="0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64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0.52268</cdr:x>
      <cdr:y>0.59517</cdr:y>
    </cdr:from>
    <cdr:to>
      <cdr:x>0.52507</cdr:x>
      <cdr:y>0.62933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67491" y="2726779"/>
          <a:ext cx="18530" cy="156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  <cdr:relSizeAnchor xmlns:cdr="http://schemas.openxmlformats.org/drawingml/2006/chartDrawing">
    <cdr:from>
      <cdr:x>0.52268</cdr:x>
      <cdr:y>0.59742</cdr:y>
    </cdr:from>
    <cdr:to>
      <cdr:x>0.52507</cdr:x>
      <cdr:y>0.63158</cdr:y>
    </cdr:to>
    <cdr:sp macro="" textlink="">
      <cdr:nvSpPr>
        <cdr:cNvPr id="1027" name="Text Box 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067491" y="2737088"/>
          <a:ext cx="18530" cy="15651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wrap="none" lIns="18288" tIns="0" rIns="0" bIns="0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0.79337</cdr:x>
      <cdr:y>0.26325</cdr:y>
    </cdr:from>
    <cdr:to>
      <cdr:x>0.85512</cdr:x>
      <cdr:y>0.3385</cdr:y>
    </cdr:to>
    <cdr:sp macro="" textlink="">
      <cdr:nvSpPr>
        <cdr:cNvPr id="4915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192938" y="1253239"/>
          <a:ext cx="600081" cy="40777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36576" tIns="27432" rIns="36576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300" b="1" i="0" u="none" strike="noStrike" baseline="0">
            <a:solidFill>
              <a:srgbClr val="000000"/>
            </a:solidFill>
            <a:latin typeface="Times New Roman"/>
            <a:cs typeface="Times New Roman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0.13611</cdr:x>
      <cdr:y>0.022</cdr:y>
    </cdr:from>
    <cdr:to>
      <cdr:x>0.99825</cdr:x>
      <cdr:y>0.1345</cdr:y>
    </cdr:to>
    <cdr:sp macro="" textlink="">
      <cdr:nvSpPr>
        <cdr:cNvPr id="102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16097" y="91880"/>
          <a:ext cx="5169275" cy="4698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FFFFFF" mc:Ignorable="a14" a14:legacySpreadsheetColorIndex="65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xmlns:mc="http://schemas.openxmlformats.org/markup-compatibility/2006" val="000000" mc:Ignorable="a14" a14:legacySpreadsheetColorIndex="64"/>
              </a:solidFill>
              <a:miter lim="800000"/>
              <a:headEnd/>
              <a:tailEnd/>
            </a14:hiddenLine>
          </a:ext>
        </a:extLst>
      </cdr:spPr>
      <cdr:txBody>
        <a:bodyPr xmlns:a="http://schemas.openxmlformats.org/drawingml/2006/main" vertOverflow="clip" wrap="square" lIns="45720" tIns="41148" rIns="45720" bIns="0" anchor="t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endParaRPr lang="ru-RU" sz="1000" b="0" i="0" u="none" strike="noStrike" baseline="0" dirty="0">
            <a:solidFill>
              <a:srgbClr val="000000"/>
            </a:solidFill>
            <a:latin typeface="Arial Cyr"/>
            <a:cs typeface="Arial Cyr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5013" y="744538"/>
            <a:ext cx="53292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5" tIns="45692" rIns="91385" bIns="4569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0AD7FDD-6690-4A93-8AF9-2E8D5DD7D2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3599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EEA01A91-8FEB-4DBD-A957-94752154932D}" type="slidenum">
              <a:rPr lang="ru-RU" altLang="ru-RU" sz="1200" smtClean="0"/>
              <a:pPr/>
              <a:t>6</a:t>
            </a:fld>
            <a:endParaRPr lang="ru-RU" altLang="ru-RU" sz="1200" smtClean="0"/>
          </a:p>
        </p:txBody>
      </p:sp>
      <p:sp>
        <p:nvSpPr>
          <p:cNvPr id="2048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5013" y="744538"/>
            <a:ext cx="5327650" cy="3722687"/>
          </a:xfrm>
          <a:ln/>
        </p:spPr>
      </p:sp>
      <p:sp>
        <p:nvSpPr>
          <p:cNvPr id="20484" name="Заметки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8" tIns="45657" rIns="91318" bIns="45657"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  <p:sp>
        <p:nvSpPr>
          <p:cNvPr id="20485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8" tIns="45657" rIns="91318" bIns="45657" anchor="b"/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57080D6-C04F-4A82-8A87-272465A81665}" type="slidenum">
              <a:rPr lang="ru-RU" altLang="ru-RU" sz="1200">
                <a:latin typeface="Times New Roman" pitchFamily="18" charset="0"/>
              </a:rPr>
              <a:pPr algn="r" eaLnBrk="1" hangingPunct="1"/>
              <a:t>6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88E00AB-6EB5-4DCF-9C44-5EC9AAF6E423}" type="slidenum">
              <a:rPr lang="ru-RU" altLang="ru-RU" sz="1200" smtClean="0"/>
              <a:pPr/>
              <a:t>7</a:t>
            </a:fld>
            <a:endParaRPr lang="ru-RU" altLang="ru-RU" sz="1200" smtClean="0"/>
          </a:p>
        </p:txBody>
      </p:sp>
      <p:sp>
        <p:nvSpPr>
          <p:cNvPr id="2150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35013" y="744538"/>
            <a:ext cx="5327650" cy="3722687"/>
          </a:xfrm>
          <a:ln/>
        </p:spPr>
      </p:sp>
      <p:sp>
        <p:nvSpPr>
          <p:cNvPr id="21508" name="Заметки 2"/>
          <p:cNvSpPr>
            <a:spLocks noGrp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8" tIns="45667" rIns="91338" bIns="45667"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  <p:sp>
        <p:nvSpPr>
          <p:cNvPr id="21509" name="Номер слайда 3"/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38" tIns="45667" rIns="91338" bIns="45667" anchor="b"/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EB0402E-6731-4ABD-AE3E-444216BAFA64}" type="slidenum">
              <a:rPr lang="ru-RU" altLang="ru-RU" sz="1200">
                <a:latin typeface="Times New Roman" pitchFamily="18" charset="0"/>
              </a:rPr>
              <a:pPr algn="r" eaLnBrk="1" hangingPunct="1"/>
              <a:t>7</a:t>
            </a:fld>
            <a:endParaRPr lang="ru-RU" altLang="ru-RU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5" tIns="45692" rIns="91385" bIns="45692" anchor="b"/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E6C6E6E-A21D-42FA-A9DF-51F0A7E3C747}" type="slidenum">
              <a:rPr lang="ru-RU" altLang="ru-RU" sz="1200"/>
              <a:pPr algn="r" eaLnBrk="1" hangingPunct="1"/>
              <a:t>8</a:t>
            </a:fld>
            <a:endParaRPr lang="ru-RU" altLang="ru-RU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4538"/>
            <a:ext cx="5330825" cy="372427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00" tIns="45593" rIns="91200" bIns="45593"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 anchor="b"/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D7E7F1C-3CDA-4B97-B218-A6D062B04B89}" type="slidenum">
              <a:rPr lang="ru-RU" altLang="ru-RU" sz="1200"/>
              <a:pPr algn="r" eaLnBrk="1" hangingPunct="1"/>
              <a:t>13</a:t>
            </a:fld>
            <a:endParaRPr lang="ru-RU" altLang="ru-RU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9775" y="744538"/>
            <a:ext cx="5330825" cy="3724275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8050"/>
            <a:ext cx="54387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54" tIns="45570" rIns="91154" bIns="45570"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499FAC3E-FA92-4868-8F77-8E4F737D94B2}" type="slidenum">
              <a:rPr lang="ru-RU" altLang="ru-RU" sz="1200" smtClean="0"/>
              <a:pPr/>
              <a:t>14</a:t>
            </a:fld>
            <a:endParaRPr lang="ru-RU" altLang="ru-RU" sz="1200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2950" y="744538"/>
            <a:ext cx="5326063" cy="3721100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3288"/>
            <a:ext cx="5438775" cy="44688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17" tIns="45607" rIns="91217" bIns="45607"/>
          <a:lstStyle/>
          <a:p>
            <a:pPr eaLnBrk="1" hangingPunct="1"/>
            <a:endParaRPr lang="ru-RU" altLang="ru-RU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7875" y="2252663"/>
            <a:ext cx="8824913" cy="15541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338" y="4110038"/>
            <a:ext cx="7265987" cy="1852612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E65F7-8D1E-4E39-994A-3D9D2419E62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045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1FD98-0EF4-4DCB-A0DA-DDE5FBB075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232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7925" y="290513"/>
            <a:ext cx="2335213" cy="618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7525" y="290513"/>
            <a:ext cx="6858000" cy="618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F222C-21F3-4682-8C70-FAE83DB6C7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5788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6581775"/>
            <a:ext cx="10415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stomShape 2"/>
          <p:cNvSpPr/>
          <p:nvPr userDrawn="1"/>
        </p:nvSpPr>
        <p:spPr>
          <a:xfrm>
            <a:off x="349250" y="6829425"/>
            <a:ext cx="3652838" cy="2159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12168">
              <a:defRPr/>
            </a:pPr>
            <a:r>
              <a:rPr lang="ru-RU" sz="14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ПРАВИТЕЛЬСТВО НОВГОРОДСКОЙ ОБЛАСТИ</a:t>
            </a:r>
            <a:endParaRPr lang="ru-RU" sz="17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</a:endParaRPr>
          </a:p>
        </p:txBody>
      </p:sp>
      <p:pic>
        <p:nvPicPr>
          <p:cNvPr id="4" name="Рисунок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75" y="6645275"/>
            <a:ext cx="493713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1"/>
          <p:cNvSpPr txBox="1">
            <a:spLocks/>
          </p:cNvSpPr>
          <p:nvPr userDrawn="1"/>
        </p:nvSpPr>
        <p:spPr>
          <a:xfrm>
            <a:off x="9777413" y="6815138"/>
            <a:ext cx="236537" cy="234950"/>
          </a:xfrm>
          <a:prstGeom prst="rect">
            <a:avLst/>
          </a:prstGeom>
        </p:spPr>
        <p:txBody>
          <a:bodyPr wrap="none" lIns="0" tIns="0" rIns="0" bIns="0" anchor="ctr">
            <a:spAutoFit/>
          </a:bodyPr>
          <a:lstStyle>
            <a:defPPr>
              <a:defRPr lang="ru-RU"/>
            </a:defPPr>
            <a:lvl1pPr marL="0" algn="r" defTabSz="1043119" rtl="0" eaLnBrk="1" latinLnBrk="0" hangingPunct="1"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21559" algn="l" defTabSz="104311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43119" algn="l" defTabSz="104311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64678" algn="l" defTabSz="104311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86237" algn="l" defTabSz="104311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607796" algn="l" defTabSz="104311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9356" algn="l" defTabSz="104311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50915" algn="l" defTabSz="104311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72476" algn="l" defTabSz="1043119" rtl="0" eaLnBrk="1" latinLnBrk="0" hangingPunct="1"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20B9971B-FDBD-4745-A656-F8049238B1C6}" type="slidenum">
              <a:rPr lang="ru-RU" sz="15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pPr algn="ctr">
                <a:defRPr/>
              </a:pPr>
              <a:t>‹#›</a:t>
            </a:fld>
            <a:endParaRPr lang="ru-RU" sz="15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244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bg>
      <p:bgPr>
        <a:solidFill>
          <a:srgbClr val="FF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1587500"/>
            <a:ext cx="328930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59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E2183-AF74-46BD-A181-FDCEC3D4DC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55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738" y="4659313"/>
            <a:ext cx="8823325" cy="14414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738" y="3073400"/>
            <a:ext cx="8823325" cy="15859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3A1FDF-FB49-48BA-BFF8-C37B0E54978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59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7525" y="1690688"/>
            <a:ext cx="4595813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65738" y="1690688"/>
            <a:ext cx="4597400" cy="4787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C7D0AA-A073-46AA-97CD-44E677E8B9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5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290513"/>
            <a:ext cx="9342437" cy="12080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13" y="1624013"/>
            <a:ext cx="4586287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9113" y="2300288"/>
            <a:ext cx="4586287" cy="41783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73675" y="1624013"/>
            <a:ext cx="4587875" cy="6762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73675" y="2300288"/>
            <a:ext cx="4587875" cy="41783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3E39B-2D1F-4C8E-9D15-DA7601A32E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5427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BF0BA-C091-4B4A-94A9-92A3AC62AB8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7752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1B0A9-8730-4408-B785-CA97B6DFEE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7571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13" y="288925"/>
            <a:ext cx="3414712" cy="12287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9238" y="288925"/>
            <a:ext cx="5802312" cy="61896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113" y="1517650"/>
            <a:ext cx="3414712" cy="49609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5CC74-C1B1-452B-B4DB-DF5E076785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258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175" y="5076825"/>
            <a:ext cx="6227763" cy="5984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5175" y="647700"/>
            <a:ext cx="6227763" cy="4351338"/>
          </a:xfrm>
        </p:spPr>
        <p:txBody>
          <a:bodyPr lIns="96162" tIns="48081" rIns="96162" bIns="4808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5175" y="5675313"/>
            <a:ext cx="6227763" cy="850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2CC8A-7E88-4D0D-A5F7-1CD006B28C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12765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7525" y="290513"/>
            <a:ext cx="93456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30" tIns="48015" rIns="96030" bIns="480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7525" y="1690688"/>
            <a:ext cx="9345613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030" tIns="48015" rIns="96030" bIns="480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7525" y="6604000"/>
            <a:ext cx="24225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30" tIns="48015" rIns="96030" bIns="480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46475" y="6604000"/>
            <a:ext cx="3287713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30" tIns="48015" rIns="96030" bIns="4801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0613" y="6604000"/>
            <a:ext cx="242252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30" tIns="48015" rIns="96030" bIns="480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500">
                <a:latin typeface="Arial" charset="0"/>
              </a:defRPr>
            </a:lvl1pPr>
          </a:lstStyle>
          <a:p>
            <a:pPr>
              <a:defRPr/>
            </a:pPr>
            <a:fld id="{E0A82EA9-9289-4A10-8241-0E67F8F146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09" r:id="rId1"/>
    <p:sldLayoutId id="2147485510" r:id="rId2"/>
    <p:sldLayoutId id="2147485511" r:id="rId3"/>
    <p:sldLayoutId id="2147485512" r:id="rId4"/>
    <p:sldLayoutId id="2147485513" r:id="rId5"/>
    <p:sldLayoutId id="2147485514" r:id="rId6"/>
    <p:sldLayoutId id="2147485515" r:id="rId7"/>
    <p:sldLayoutId id="2147485516" r:id="rId8"/>
    <p:sldLayoutId id="2147485517" r:id="rId9"/>
    <p:sldLayoutId id="2147485518" r:id="rId10"/>
    <p:sldLayoutId id="2147485519" r:id="rId11"/>
    <p:sldLayoutId id="2147485520" r:id="rId12"/>
    <p:sldLayoutId id="2147485521" r:id="rId13"/>
  </p:sldLayoutIdLst>
  <p:timing>
    <p:tnLst>
      <p:par>
        <p:cTn id="1" dur="indefinite" restart="never" nodeType="tmRoot"/>
      </p:par>
    </p:tnLst>
  </p:timing>
  <p:txStyles>
    <p:titleStyle>
      <a:lvl1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6043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6043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60363" indent="-360363" algn="l" defTabSz="960438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9463" indent="-298450" algn="l" defTabSz="960438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201738" indent="-241300" algn="l" defTabSz="96043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82750" indent="-239713" algn="l" defTabSz="960438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63763" indent="-239713" algn="l" defTabSz="96043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20963" indent="-239713" algn="l" defTabSz="96043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78163" indent="-239713" algn="l" defTabSz="96043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35363" indent="-239713" algn="l" defTabSz="96043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92563" indent="-239713" algn="l" defTabSz="96043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chart" Target="../charts/char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2"/>
          <p:cNvSpPr/>
          <p:nvPr/>
        </p:nvSpPr>
        <p:spPr>
          <a:xfrm>
            <a:off x="4830763" y="601663"/>
            <a:ext cx="5327650" cy="590391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marL="12168" algn="ctr">
              <a:defRPr/>
            </a:pPr>
            <a:r>
              <a:rPr lang="ru-RU" sz="4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НОВГОРОДСКАЯ ОБЛАСТЬ </a:t>
            </a:r>
          </a:p>
          <a:p>
            <a:pPr marL="12168" algn="ctr">
              <a:defRPr/>
            </a:pPr>
            <a:endParaRPr lang="ru-RU" sz="4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12168" algn="ctr">
              <a:defRPr/>
            </a:pPr>
            <a:endParaRPr lang="ru-RU" sz="4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  <a:p>
            <a:pPr marL="12168" algn="ctr">
              <a:defRPr/>
            </a:pPr>
            <a:r>
              <a:rPr lang="ru-RU" sz="4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Итоги </a:t>
            </a:r>
            <a:br>
              <a:rPr lang="ru-RU" sz="4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</a:br>
            <a:r>
              <a:rPr lang="ru-RU" sz="4600" spc="-1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Регионального соглашения</a:t>
            </a:r>
          </a:p>
          <a:p>
            <a:pPr marL="12168">
              <a:defRPr/>
            </a:pPr>
            <a:endParaRPr lang="ru-RU" sz="4600" spc="-1" dirty="0">
              <a:solidFill>
                <a:srgbClr val="FFFFFF"/>
              </a:solidFill>
              <a:uFill>
                <a:solidFill>
                  <a:srgbClr val="FFFFFF"/>
                </a:solidFill>
              </a:uFill>
              <a:latin typeface="Calibri"/>
              <a:ea typeface="DejaVu Sans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Номер слайда 3"/>
          <p:cNvSpPr txBox="1">
            <a:spLocks noGrp="1"/>
          </p:cNvSpPr>
          <p:nvPr/>
        </p:nvSpPr>
        <p:spPr bwMode="auto">
          <a:xfrm>
            <a:off x="8872538" y="7013575"/>
            <a:ext cx="150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/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ru-RU" altLang="ru-RU" sz="1300">
              <a:solidFill>
                <a:srgbClr val="663300"/>
              </a:solidFill>
            </a:endParaRPr>
          </a:p>
        </p:txBody>
      </p:sp>
      <p:sp>
        <p:nvSpPr>
          <p:cNvPr id="13315" name="Rectangle 7"/>
          <p:cNvSpPr>
            <a:spLocks noGrp="1"/>
          </p:cNvSpPr>
          <p:nvPr>
            <p:ph type="title" idx="4294967295"/>
          </p:nvPr>
        </p:nvSpPr>
        <p:spPr>
          <a:xfrm>
            <a:off x="1229891" y="169466"/>
            <a:ext cx="7997825" cy="549275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100" b="1" dirty="0" smtClean="0">
                <a:solidFill>
                  <a:srgbClr val="800000"/>
                </a:solidFill>
                <a:latin typeface="Tahoma" pitchFamily="34" charset="0"/>
                <a:cs typeface="Arial" pitchFamily="34" charset="0"/>
              </a:rPr>
              <a:t>СРЕДНЕМЕСЯЧНАЯ ЗАРАБОТНАЯ ПЛАТА В ЭКОНОМИКЕ ОБЛАСТИ</a:t>
            </a:r>
          </a:p>
        </p:txBody>
      </p:sp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93675" y="477838"/>
          <a:ext cx="9913938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317" name="Rectangle 8"/>
          <p:cNvSpPr>
            <a:spLocks noChangeArrowheads="1"/>
          </p:cNvSpPr>
          <p:nvPr/>
        </p:nvSpPr>
        <p:spPr bwMode="auto">
          <a:xfrm>
            <a:off x="257175" y="4413250"/>
            <a:ext cx="100806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 anchor="ctr">
            <a:spAutoFit/>
          </a:bodyPr>
          <a:lstStyle/>
          <a:p>
            <a:pPr algn="just" defTabSz="960438"/>
            <a:r>
              <a:rPr lang="ru-RU" altLang="ru-RU" sz="1300" dirty="0"/>
              <a:t>     Среднемесячная начисленная заработная плата по области выросла за 5 лет в 1,4 раза (по РФ – в 1,5 раза). </a:t>
            </a:r>
          </a:p>
          <a:p>
            <a:pPr algn="just" defTabSz="960438" eaLnBrk="1" hangingPunct="1"/>
            <a:r>
              <a:rPr lang="ru-RU" altLang="ru-RU" sz="1300" dirty="0"/>
              <a:t>Темп роста заработной платы в области за 2017 год составил 105,0%. </a:t>
            </a:r>
          </a:p>
          <a:p>
            <a:pPr defTabSz="960438"/>
            <a:r>
              <a:rPr lang="ru-RU" altLang="ru-RU" sz="1300" dirty="0"/>
              <a:t>     Виды экономической деятельности, в которых средняя заработная плата за январь-декабрь 2017 года по области сложилась выше, чем по стране: производство текстильных изделий; обработка древесины и производство изделий из дерева и пробки,  кроме мебели, производство изделий из соломки и материалов для плетения; производство бумаги и бумажных изделий;  деятельность полиграфическая и копирование носителей информации; производство химических веществ и химических  продуктов; производство прочей неметаллической минеральной продукции; производство машин и оборудования, не включенных в другие группировки.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Номер слайда 3"/>
          <p:cNvSpPr txBox="1">
            <a:spLocks noGrp="1"/>
          </p:cNvSpPr>
          <p:nvPr/>
        </p:nvSpPr>
        <p:spPr bwMode="auto">
          <a:xfrm>
            <a:off x="8872538" y="7013575"/>
            <a:ext cx="150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/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ru-RU" altLang="ru-RU" sz="1300">
              <a:solidFill>
                <a:srgbClr val="663300"/>
              </a:solidFill>
            </a:endParaRPr>
          </a:p>
        </p:txBody>
      </p:sp>
      <p:sp>
        <p:nvSpPr>
          <p:cNvPr id="14339" name="Rectangle 7"/>
          <p:cNvSpPr>
            <a:spLocks noGrp="1"/>
          </p:cNvSpPr>
          <p:nvPr>
            <p:ph type="title" idx="4294967295"/>
          </p:nvPr>
        </p:nvSpPr>
        <p:spPr>
          <a:xfrm>
            <a:off x="625475" y="241300"/>
            <a:ext cx="9001125" cy="27305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100" b="1" smtClean="0">
                <a:solidFill>
                  <a:srgbClr val="800000"/>
                </a:solidFill>
                <a:latin typeface="Tahoma" pitchFamily="34" charset="0"/>
                <a:cs typeface="Arial" pitchFamily="34" charset="0"/>
              </a:rPr>
              <a:t>СРЕДНЯЯ ЗАРАБОТНАЯ ПЛАТА В БЮДЖЕТНОЙ СФЕРЕ</a:t>
            </a:r>
          </a:p>
        </p:txBody>
      </p:sp>
      <p:sp>
        <p:nvSpPr>
          <p:cNvPr id="14340" name="Text Box 10"/>
          <p:cNvSpPr txBox="1">
            <a:spLocks noChangeArrowheads="1"/>
          </p:cNvSpPr>
          <p:nvPr/>
        </p:nvSpPr>
        <p:spPr bwMode="auto">
          <a:xfrm>
            <a:off x="5249863" y="817563"/>
            <a:ext cx="48387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600"/>
              <a:t>За 2017 год область обеспечила выполнение целевых показателей по повышению средней заработной платы отдельным категориям работников бюджетной сферы, установленных майскими Указами Президента Российской Федерации</a:t>
            </a:r>
          </a:p>
        </p:txBody>
      </p:sp>
      <p:graphicFrame>
        <p:nvGraphicFramePr>
          <p:cNvPr id="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973113"/>
              </p:ext>
            </p:extLst>
          </p:nvPr>
        </p:nvGraphicFramePr>
        <p:xfrm>
          <a:off x="50800" y="768350"/>
          <a:ext cx="4810125" cy="2465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322827"/>
              </p:ext>
            </p:extLst>
          </p:nvPr>
        </p:nvGraphicFramePr>
        <p:xfrm>
          <a:off x="4992688" y="2668588"/>
          <a:ext cx="5267325" cy="3786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5407025" y="2389188"/>
            <a:ext cx="47529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Средняя заработная плата отдельных категорий работников бюджетной сферы                                   за 2017 год</a:t>
            </a:r>
          </a:p>
        </p:txBody>
      </p:sp>
      <p:pic>
        <p:nvPicPr>
          <p:cNvPr id="14344" name="Picture 11" descr="S:\Петрова И.А\для книжки\budgetniki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01" r="25845" b="7294"/>
          <a:stretch>
            <a:fillRect/>
          </a:stretch>
        </p:blipFill>
        <p:spPr bwMode="auto">
          <a:xfrm>
            <a:off x="438150" y="3652838"/>
            <a:ext cx="4103688" cy="278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54050" y="530851"/>
            <a:ext cx="8910638" cy="290849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altLang="ru-RU" sz="2100" b="1" dirty="0" smtClean="0">
                <a:solidFill>
                  <a:srgbClr val="800000"/>
                </a:solidFill>
                <a:latin typeface="Tahoma" pitchFamily="34" charset="0"/>
                <a:cs typeface="Arial" pitchFamily="34" charset="0"/>
              </a:rPr>
              <a:t>АДРЕСНАЯ ПОДДЕРЖКА НАСЕЛЕНИЯ ОБЛАСТИ</a:t>
            </a:r>
          </a:p>
        </p:txBody>
      </p:sp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696913" y="1393825"/>
            <a:ext cx="8928100" cy="1723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11" tIns="45904" rIns="91811" bIns="45904">
            <a:spAutoFit/>
          </a:bodyPr>
          <a:lstStyle>
            <a:lvl1pPr defTabSz="0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800" dirty="0"/>
              <a:t>На социальную защиту населения за </a:t>
            </a:r>
            <a:r>
              <a:rPr lang="ru-RU" altLang="ru-RU" sz="1800" dirty="0" smtClean="0"/>
              <a:t>2017 </a:t>
            </a:r>
            <a:r>
              <a:rPr lang="ru-RU" altLang="ru-RU" sz="1800" dirty="0"/>
              <a:t>год направлено </a:t>
            </a:r>
            <a:r>
              <a:rPr lang="ru-RU" altLang="ru-RU" sz="1800" dirty="0" smtClean="0"/>
              <a:t>8,8 млрд</a:t>
            </a:r>
            <a:r>
              <a:rPr lang="ru-RU" altLang="ru-RU" sz="1800" dirty="0"/>
              <a:t>. </a:t>
            </a:r>
            <a:r>
              <a:rPr lang="ru-RU" altLang="ru-RU" sz="1800" dirty="0" smtClean="0"/>
              <a:t>рублей.</a:t>
            </a:r>
            <a:endParaRPr lang="ru-RU" altLang="ru-RU" sz="1800" dirty="0"/>
          </a:p>
          <a:p>
            <a:pPr algn="just" eaLnBrk="1" hangingPunct="1"/>
            <a:endParaRPr lang="ru-RU" altLang="ru-RU" sz="1800" dirty="0"/>
          </a:p>
          <a:p>
            <a:pPr algn="just" eaLnBrk="1" hangingPunct="1"/>
            <a:r>
              <a:rPr lang="ru-RU" sz="1800" dirty="0"/>
              <a:t>С начала действия программы выдано 4134 сертификата на общую сумму 792,4 млн. рублей, в том числе в 2017 году 1034  сертификата на сумму </a:t>
            </a:r>
            <a:r>
              <a:rPr lang="ru-RU" sz="1800" dirty="0" smtClean="0"/>
              <a:t>                    203,0 </a:t>
            </a:r>
            <a:r>
              <a:rPr lang="ru-RU" sz="1800" dirty="0"/>
              <a:t>млн. рублей.  </a:t>
            </a:r>
          </a:p>
          <a:p>
            <a:pPr algn="just" eaLnBrk="1" hangingPunct="1"/>
            <a:r>
              <a:rPr lang="ru-RU" altLang="ru-RU" sz="1600" dirty="0" smtClean="0"/>
              <a:t> </a:t>
            </a:r>
            <a:endParaRPr lang="ru-RU" altLang="ru-RU" sz="1600" dirty="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725488" y="3265488"/>
            <a:ext cx="87852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03" tIns="45649" rIns="91303" bIns="45649">
            <a:spAutoFit/>
          </a:bodyPr>
          <a:lstStyle/>
          <a:p>
            <a:pPr defTabSz="960438" eaLnBrk="1" hangingPunct="1"/>
            <a:r>
              <a:rPr lang="ru-RU" altLang="ru-RU" sz="1600" b="1" i="1">
                <a:solidFill>
                  <a:srgbClr val="FF0000"/>
                </a:solidFill>
              </a:rPr>
              <a:t>Региональный капитал «Семья»</a:t>
            </a:r>
            <a:r>
              <a:rPr lang="ru-RU" altLang="ru-RU" sz="1600" i="1"/>
              <a:t>                                      </a:t>
            </a:r>
            <a:br>
              <a:rPr lang="ru-RU" altLang="ru-RU" sz="1600" i="1"/>
            </a:br>
            <a:r>
              <a:rPr lang="ru-RU" altLang="ru-RU" sz="1600"/>
              <a:t>- дополнительная мера социальной поддержки многодетных семей, проживающих не менее двух лет на территории области до рождения ребенка: </a:t>
            </a:r>
          </a:p>
          <a:p>
            <a:pPr defTabSz="960438" eaLnBrk="1" hangingPunct="1"/>
            <a:endParaRPr lang="ru-RU" altLang="ru-RU" sz="1600"/>
          </a:p>
          <a:p>
            <a:pPr defTabSz="960438" eaLnBrk="1" hangingPunct="1"/>
            <a:r>
              <a:rPr lang="ru-RU" altLang="ru-RU" sz="1600" b="1">
                <a:solidFill>
                  <a:srgbClr val="FF0000"/>
                </a:solidFill>
              </a:rPr>
              <a:t>после 1 января 2011 года</a:t>
            </a:r>
            <a:r>
              <a:rPr lang="ru-RU" altLang="ru-RU" sz="1600"/>
              <a:t> на рождение  третьего и последующего ребёнка </a:t>
            </a:r>
          </a:p>
          <a:p>
            <a:pPr defTabSz="960438" eaLnBrk="1" hangingPunct="1"/>
            <a:r>
              <a:rPr lang="ru-RU" altLang="ru-RU" sz="1600"/>
              <a:t>сумма выплаты в размере  100 тысяч рублей, </a:t>
            </a:r>
          </a:p>
          <a:p>
            <a:pPr defTabSz="960438" eaLnBrk="1" hangingPunct="1"/>
            <a:endParaRPr lang="ru-RU" altLang="ru-RU" sz="1600"/>
          </a:p>
          <a:p>
            <a:pPr defTabSz="960438" eaLnBrk="1" hangingPunct="1"/>
            <a:r>
              <a:rPr lang="ru-RU" altLang="ru-RU" sz="1600" b="1">
                <a:solidFill>
                  <a:srgbClr val="FF0000"/>
                </a:solidFill>
              </a:rPr>
              <a:t>после 1 января 2012 года</a:t>
            </a:r>
            <a:r>
              <a:rPr lang="ru-RU" altLang="ru-RU" sz="1600"/>
              <a:t>  -  сумма выплаты в размере 200 тысяч рублей </a:t>
            </a:r>
          </a:p>
          <a:p>
            <a:pPr defTabSz="960438" eaLnBrk="1" hangingPunct="1"/>
            <a:r>
              <a:rPr lang="ru-RU" altLang="ru-RU" sz="1600"/>
              <a:t>(при условии направления 100 тысяч рублей на улучшение жилищных условий).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" name="AutoShape 12"/>
          <p:cNvSpPr>
            <a:spLocks noChangeArrowheads="1"/>
          </p:cNvSpPr>
          <p:nvPr/>
        </p:nvSpPr>
        <p:spPr bwMode="auto">
          <a:xfrm>
            <a:off x="2166938" y="2179638"/>
            <a:ext cx="325437" cy="150812"/>
          </a:xfrm>
          <a:prstGeom prst="flowChartPunchedTap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60438" eaLnBrk="1" hangingPunct="1"/>
            <a:endParaRPr lang="ru-RU" altLang="ru-RU" b="1"/>
          </a:p>
        </p:txBody>
      </p:sp>
      <p:sp useBgFill="1">
        <p:nvSpPr>
          <p:cNvPr id="16387" name="AutoShape 13"/>
          <p:cNvSpPr>
            <a:spLocks noChangeArrowheads="1"/>
          </p:cNvSpPr>
          <p:nvPr/>
        </p:nvSpPr>
        <p:spPr bwMode="auto">
          <a:xfrm>
            <a:off x="2492375" y="2255838"/>
            <a:ext cx="338138" cy="153987"/>
          </a:xfrm>
          <a:prstGeom prst="flowChartPunchedTap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60438" eaLnBrk="1" hangingPunct="1"/>
            <a:endParaRPr lang="ru-RU" altLang="ru-RU" b="1"/>
          </a:p>
        </p:txBody>
      </p:sp>
      <p:sp useBgFill="1">
        <p:nvSpPr>
          <p:cNvPr id="16388" name="AutoShape 12"/>
          <p:cNvSpPr>
            <a:spLocks noChangeArrowheads="1"/>
          </p:cNvSpPr>
          <p:nvPr/>
        </p:nvSpPr>
        <p:spPr bwMode="auto">
          <a:xfrm>
            <a:off x="2819400" y="2330450"/>
            <a:ext cx="328613" cy="153988"/>
          </a:xfrm>
          <a:prstGeom prst="flowChartPunchedTap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60438" eaLnBrk="1" hangingPunct="1"/>
            <a:endParaRPr lang="ru-RU" altLang="ru-RU" b="1"/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1116013" y="274638"/>
            <a:ext cx="8299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100" b="1">
                <a:solidFill>
                  <a:srgbClr val="800000"/>
                </a:solidFill>
                <a:latin typeface="Tahoma" pitchFamily="34" charset="0"/>
                <a:cs typeface="Arial" pitchFamily="34" charset="0"/>
              </a:rPr>
              <a:t>СОДЕЙСТВИЕ ЗАНЯТОСТИ НАСЕЛЕНИЯ</a:t>
            </a:r>
            <a:r>
              <a:rPr lang="ru-RU" altLang="ru-RU" sz="2100" b="1">
                <a:solidFill>
                  <a:srgbClr val="8B3735"/>
                </a:solidFill>
                <a:latin typeface="Tahoma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1917700"/>
            <a:ext cx="2032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646" tIns="50324" rIns="100646" bIns="50324" anchor="ctr">
            <a:spAutoFit/>
          </a:bodyPr>
          <a:lstStyle/>
          <a:p>
            <a:pPr defTabSz="1008063" eaLnBrk="1" hangingPunct="1"/>
            <a:endParaRPr lang="ru-RU" altLang="ru-RU" sz="2000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195263" y="3376613"/>
            <a:ext cx="4440237" cy="309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52" tIns="48026" rIns="96052" bIns="48026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700" b="1"/>
              <a:t>Ситуация на рынке труда области остается стабильной.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/>
              <a:t>Уровень зарегистрированной безработицы населения в области на 1 января 2018 года составил 0,9% от численности экономически активного населения (Россия – 1,0%). Область находится на 4-5 месте в СЗФО.</a:t>
            </a:r>
          </a:p>
          <a:p>
            <a:pPr algn="just" eaLnBrk="1" hangingPunct="1"/>
            <a:r>
              <a:rPr lang="ru-RU" altLang="ru-RU" sz="1400"/>
              <a:t>На 1 января 2018 года:</a:t>
            </a:r>
          </a:p>
          <a:p>
            <a:pPr algn="just" eaLnBrk="1" hangingPunct="1">
              <a:buFontTx/>
              <a:buChar char="•"/>
            </a:pPr>
            <a:r>
              <a:rPr lang="ru-RU" altLang="ru-RU" sz="1400"/>
              <a:t> численность официально зарегистрированных безработных составила 2,9 тыс. человек, 85,2% к </a:t>
            </a:r>
          </a:p>
          <a:p>
            <a:pPr algn="just" eaLnBrk="1" hangingPunct="1"/>
            <a:r>
              <a:rPr lang="ru-RU" altLang="ru-RU" sz="1400"/>
              <a:t>1 января 2017 года;</a:t>
            </a:r>
          </a:p>
          <a:p>
            <a:pPr algn="just" eaLnBrk="1" hangingPunct="1">
              <a:buFontTx/>
              <a:buChar char="•"/>
            </a:pPr>
            <a:r>
              <a:rPr lang="ru-RU" altLang="ru-RU" sz="1400"/>
              <a:t> коэффициент напряженности на рынке труда составил 0,9% (Россия – 0,6%)</a:t>
            </a:r>
          </a:p>
        </p:txBody>
      </p:sp>
      <p:graphicFrame>
        <p:nvGraphicFramePr>
          <p:cNvPr id="2" name="Object 17"/>
          <p:cNvGraphicFramePr>
            <a:graphicFrameLocks noChangeAspect="1"/>
          </p:cNvGraphicFramePr>
          <p:nvPr/>
        </p:nvGraphicFramePr>
        <p:xfrm>
          <a:off x="-6350" y="646113"/>
          <a:ext cx="5486400" cy="261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18"/>
          <p:cNvGraphicFramePr>
            <a:graphicFrameLocks noChangeAspect="1"/>
          </p:cNvGraphicFramePr>
          <p:nvPr/>
        </p:nvGraphicFramePr>
        <p:xfrm>
          <a:off x="4686300" y="3427413"/>
          <a:ext cx="5537200" cy="3109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49900" y="757238"/>
            <a:ext cx="4430713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52" tIns="48026" rIns="96052" bIns="48026">
            <a:spAutoFit/>
          </a:bodyPr>
          <a:lstStyle>
            <a:lvl1pPr marL="377825" indent="-377825" defTabSz="960438" eaLnBrk="0" hangingPunct="0">
              <a:spcBef>
                <a:spcPct val="20000"/>
              </a:spcBef>
              <a:buChar char="•"/>
              <a:defRPr sz="33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60438" eaLnBrk="0" hangingPunct="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0438" eaLnBrk="0" hangingPunct="0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0438" eaLnBrk="0" hangingPunct="0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0438" eaLnBrk="0" hangingPunct="0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0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algn="just" eaLnBrk="1" hangingPunct="1">
              <a:lnSpc>
                <a:spcPts val="22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1400" dirty="0" smtClean="0"/>
              <a:t>За 2017 год при содействии органов службы занятости населения:</a:t>
            </a:r>
          </a:p>
          <a:p>
            <a:pPr algn="just" eaLnBrk="1" hangingPunct="1">
              <a:lnSpc>
                <a:spcPts val="2200"/>
              </a:lnSpc>
              <a:spcBef>
                <a:spcPct val="0"/>
              </a:spcBef>
              <a:defRPr/>
            </a:pPr>
            <a:r>
              <a:rPr lang="ru-RU" altLang="ru-RU" sz="1400" dirty="0" smtClean="0"/>
              <a:t>трудоустроено 5170 человек, в том числе 2962 человека - безработные граждане, на  профессиональное обучение направлено 990 человек; </a:t>
            </a:r>
          </a:p>
          <a:p>
            <a:pPr eaLnBrk="1" hangingPunct="1">
              <a:lnSpc>
                <a:spcPts val="2200"/>
              </a:lnSpc>
              <a:spcBef>
                <a:spcPct val="0"/>
              </a:spcBef>
              <a:defRPr/>
            </a:pPr>
            <a:r>
              <a:rPr lang="ru-RU" altLang="ru-RU" sz="1400" dirty="0" smtClean="0"/>
              <a:t>получили услуги по профессиональной ориентации 11048 человек</a:t>
            </a:r>
            <a:r>
              <a:rPr lang="ru-RU" altLang="ru-RU" sz="1600" dirty="0" smtClean="0"/>
              <a:t>.</a:t>
            </a:r>
          </a:p>
        </p:txBody>
      </p:sp>
      <p:sp>
        <p:nvSpPr>
          <p:cNvPr id="16395" name="TextBox 1"/>
          <p:cNvSpPr txBox="1">
            <a:spLocks noChangeArrowheads="1"/>
          </p:cNvSpPr>
          <p:nvPr/>
        </p:nvSpPr>
        <p:spPr bwMode="auto">
          <a:xfrm>
            <a:off x="5441950" y="3022600"/>
            <a:ext cx="4938713" cy="35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700" b="1"/>
              <a:t>Уровень зарегистрированной безработицы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166938" y="241300"/>
            <a:ext cx="58070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ctr" defTabSz="960438" eaLnBrk="1" hangingPunct="1"/>
            <a:r>
              <a:rPr lang="ru-RU" altLang="ru-RU" sz="2100" b="1">
                <a:solidFill>
                  <a:srgbClr val="800000"/>
                </a:solidFill>
                <a:latin typeface="Tahoma" pitchFamily="34" charset="0"/>
                <a:cs typeface="Arial" pitchFamily="34" charset="0"/>
              </a:rPr>
              <a:t>ОХРАНА ТРУДА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2847975"/>
            <a:ext cx="32004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Прямоугольник 2"/>
          <p:cNvSpPr>
            <a:spLocks noChangeArrowheads="1"/>
          </p:cNvSpPr>
          <p:nvPr/>
        </p:nvSpPr>
        <p:spPr bwMode="auto">
          <a:xfrm>
            <a:off x="798513" y="1393825"/>
            <a:ext cx="51879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400" dirty="0"/>
              <a:t>Общее количество несчастных случаев на производстве по сравнению с 2016 годом снизилось на 11,7 %. </a:t>
            </a:r>
          </a:p>
          <a:p>
            <a:endParaRPr lang="ru-RU" sz="2400" dirty="0"/>
          </a:p>
          <a:p>
            <a:r>
              <a:rPr lang="ru-RU" sz="2400" dirty="0"/>
              <a:t>В 2017 году смертельный травматизм снизился в 4 раза </a:t>
            </a:r>
          </a:p>
          <a:p>
            <a:r>
              <a:rPr lang="ru-RU" sz="2400" dirty="0"/>
              <a:t>(с 12  до 3 случаев).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2000250" y="3417888"/>
            <a:ext cx="63785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3600" b="1">
                <a:solidFill>
                  <a:srgbClr val="800000"/>
                </a:solidFill>
                <a:cs typeface="Arial" pitchFamily="34" charset="0"/>
              </a:rPr>
              <a:t>СПАСИБО ЗА ВНИМАНИЕ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/>
          </p:cNvSpPr>
          <p:nvPr>
            <p:ph type="title" idx="4294967295"/>
          </p:nvPr>
        </p:nvSpPr>
        <p:spPr>
          <a:xfrm>
            <a:off x="810418" y="400050"/>
            <a:ext cx="8837613" cy="273050"/>
          </a:xfrm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100" b="1" dirty="0" smtClean="0">
                <a:solidFill>
                  <a:srgbClr val="800000"/>
                </a:solidFill>
              </a:rPr>
              <a:t>ДИНАМИКА ВАЛОВОГО РЕГИОНАЛЬНОГО ПРОДУКТА ОБЛАСТИ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532168"/>
              </p:ext>
            </p:extLst>
          </p:nvPr>
        </p:nvGraphicFramePr>
        <p:xfrm>
          <a:off x="269875" y="868363"/>
          <a:ext cx="4924425" cy="3068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5229225" y="1187450"/>
            <a:ext cx="4895850" cy="1328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600" dirty="0"/>
              <a:t>Основной объем ВРП </a:t>
            </a:r>
            <a:r>
              <a:rPr lang="ru-RU" altLang="ru-RU" sz="1600" dirty="0" smtClean="0"/>
              <a:t>(61,2%) </a:t>
            </a:r>
            <a:r>
              <a:rPr lang="ru-RU" altLang="ru-RU" sz="1600" dirty="0"/>
              <a:t>создается в материальном производстве. В сфере услуг значительное место </a:t>
            </a:r>
            <a:r>
              <a:rPr lang="ru-RU" altLang="ru-RU" sz="1600" dirty="0" smtClean="0"/>
              <a:t>(8,9%) </a:t>
            </a:r>
            <a:r>
              <a:rPr lang="ru-RU" altLang="ru-RU" sz="1600" dirty="0"/>
              <a:t>занимают оптовая и розничная торговля.</a:t>
            </a:r>
          </a:p>
          <a:p>
            <a:pPr algn="just" eaLnBrk="1" hangingPunct="1"/>
            <a:endParaRPr lang="ru-RU" altLang="ru-RU" sz="1600" dirty="0"/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2762135"/>
              </p:ext>
            </p:extLst>
          </p:nvPr>
        </p:nvGraphicFramePr>
        <p:xfrm>
          <a:off x="4737100" y="3802063"/>
          <a:ext cx="5445125" cy="2630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222250" y="4602163"/>
            <a:ext cx="4176713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600" dirty="0"/>
              <a:t>В 2017 году валовой региональный продукт по оценке составил </a:t>
            </a:r>
            <a:r>
              <a:rPr lang="ru-RU" altLang="ru-RU" sz="1600" dirty="0" smtClean="0"/>
              <a:t>254 </a:t>
            </a:r>
            <a:r>
              <a:rPr lang="ru-RU" altLang="ru-RU" sz="1600" dirty="0"/>
              <a:t>млрд. рублей, на душу населения области - </a:t>
            </a:r>
            <a:r>
              <a:rPr lang="ru-RU" altLang="ru-RU" sz="1600" dirty="0" smtClean="0"/>
              <a:t>416,7 </a:t>
            </a:r>
            <a:r>
              <a:rPr lang="ru-RU" altLang="ru-RU" sz="1600" dirty="0"/>
              <a:t>тыс. рублей, темп роста </a:t>
            </a:r>
            <a:r>
              <a:rPr lang="ru-RU" altLang="ru-RU" sz="1600" dirty="0" smtClean="0"/>
              <a:t>104,7% </a:t>
            </a:r>
            <a:r>
              <a:rPr lang="ru-RU" altLang="ru-RU" sz="1600" dirty="0"/>
              <a:t>к 2016 году.</a:t>
            </a:r>
          </a:p>
        </p:txBody>
      </p:sp>
      <p:sp>
        <p:nvSpPr>
          <p:cNvPr id="5127" name="Text Box 5"/>
          <p:cNvSpPr txBox="1">
            <a:spLocks noChangeArrowheads="1"/>
          </p:cNvSpPr>
          <p:nvPr/>
        </p:nvSpPr>
        <p:spPr bwMode="auto">
          <a:xfrm>
            <a:off x="1949450" y="673100"/>
            <a:ext cx="17272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/>
              <a:t>Объем ВРП</a:t>
            </a:r>
          </a:p>
        </p:txBody>
      </p:sp>
      <p:sp>
        <p:nvSpPr>
          <p:cNvPr id="5128" name="Text Box 5"/>
          <p:cNvSpPr txBox="1">
            <a:spLocks noChangeArrowheads="1"/>
          </p:cNvSpPr>
          <p:nvPr/>
        </p:nvSpPr>
        <p:spPr bwMode="auto">
          <a:xfrm>
            <a:off x="5843588" y="3411538"/>
            <a:ext cx="35306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016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b="1"/>
              <a:t>Объем ВРП на душу населения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3"/>
          <p:cNvSpPr txBox="1">
            <a:spLocks noGrp="1"/>
          </p:cNvSpPr>
          <p:nvPr/>
        </p:nvSpPr>
        <p:spPr bwMode="auto">
          <a:xfrm>
            <a:off x="8872538" y="7013575"/>
            <a:ext cx="1508125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/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endParaRPr lang="ru-RU" altLang="ru-RU" sz="1300">
              <a:solidFill>
                <a:srgbClr val="663300"/>
              </a:solidFill>
            </a:endParaRPr>
          </a:p>
        </p:txBody>
      </p:sp>
      <p:sp>
        <p:nvSpPr>
          <p:cNvPr id="6147" name="Rectangle 7"/>
          <p:cNvSpPr>
            <a:spLocks noGrp="1"/>
          </p:cNvSpPr>
          <p:nvPr>
            <p:ph type="title" idx="4294967295"/>
          </p:nvPr>
        </p:nvSpPr>
        <p:spPr>
          <a:xfrm>
            <a:off x="222251" y="274638"/>
            <a:ext cx="10158414" cy="273050"/>
          </a:xfrm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ru-RU" altLang="ru-RU" sz="2100" b="1" dirty="0" smtClean="0">
                <a:solidFill>
                  <a:srgbClr val="800000"/>
                </a:solidFill>
                <a:latin typeface="Tahoma" pitchFamily="34" charset="0"/>
                <a:cs typeface="Arial" pitchFamily="34" charset="0"/>
              </a:rPr>
              <a:t>ИНДЕКС ПРОМЫШЛЕННОГО ПРОИЗВОДСТВА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/>
        </p:nvGraphicFramePr>
        <p:xfrm>
          <a:off x="488950" y="652463"/>
          <a:ext cx="9331325" cy="4794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222250" y="5781675"/>
            <a:ext cx="9939338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 anchor="ctr">
            <a:spAutoFit/>
          </a:bodyPr>
          <a:lstStyle/>
          <a:p>
            <a:pPr algn="just" defTabSz="960438"/>
            <a:r>
              <a:rPr lang="ru-RU" altLang="ru-RU" sz="1700"/>
              <a:t>Начиная с 2008 года, за исключением кризисного 2009 года, индекс промышленного производства превышает среднероссийский показатель.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9941086"/>
              </p:ext>
            </p:extLst>
          </p:nvPr>
        </p:nvGraphicFramePr>
        <p:xfrm>
          <a:off x="1143000" y="1754188"/>
          <a:ext cx="7772400" cy="457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2495550" y="517525"/>
            <a:ext cx="50673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ru-RU" altLang="ru-RU" sz="2100" b="1">
                <a:solidFill>
                  <a:srgbClr val="800000"/>
                </a:solidFill>
                <a:cs typeface="Arial" pitchFamily="34" charset="0"/>
              </a:rPr>
              <a:t>ИСПОЛНЕНИЕ БЮДЖЕТА ОБЛАСТИ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897063" y="3175"/>
            <a:ext cx="6611937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610" tIns="50307" rIns="100610" bIns="50307" anchor="ctr">
            <a:spAutoFit/>
          </a:bodyPr>
          <a:lstStyle/>
          <a:p>
            <a:pPr algn="ctr" defTabSz="1008063" eaLnBrk="1" hangingPunct="1"/>
            <a:r>
              <a:rPr lang="ru-RU" altLang="ru-RU" sz="2100" b="1">
                <a:solidFill>
                  <a:srgbClr val="800000"/>
                </a:solidFill>
                <a:latin typeface="Tahoma" pitchFamily="34" charset="0"/>
                <a:ea typeface="Times New Roman" pitchFamily="18" charset="0"/>
                <a:cs typeface="Arial" pitchFamily="34" charset="0"/>
              </a:rPr>
              <a:t>РАЗВИТИЕ</a:t>
            </a:r>
            <a:r>
              <a:rPr lang="ru-RU" altLang="ru-RU" sz="2000" b="1">
                <a:latin typeface="Calibri" pitchFamily="34" charset="0"/>
                <a:ea typeface="Times New Roman" pitchFamily="18" charset="0"/>
                <a:cs typeface="Tahoma" pitchFamily="34" charset="0"/>
              </a:rPr>
              <a:t> </a:t>
            </a:r>
            <a:r>
              <a:rPr lang="ru-RU" altLang="ru-RU" sz="2100" b="1">
                <a:solidFill>
                  <a:srgbClr val="800000"/>
                </a:solidFill>
                <a:latin typeface="Tahoma" pitchFamily="34" charset="0"/>
                <a:ea typeface="Times New Roman" pitchFamily="18" charset="0"/>
                <a:cs typeface="Arial" pitchFamily="34" charset="0"/>
              </a:rPr>
              <a:t>СЕЛЬСКОГО ХОЗЯЙСТВА ОБЛАСТИ</a:t>
            </a:r>
          </a:p>
        </p:txBody>
      </p:sp>
      <p:sp>
        <p:nvSpPr>
          <p:cNvPr id="8195" name="Прямоугольник 12"/>
          <p:cNvSpPr>
            <a:spLocks noChangeArrowheads="1"/>
          </p:cNvSpPr>
          <p:nvPr/>
        </p:nvSpPr>
        <p:spPr bwMode="auto">
          <a:xfrm>
            <a:off x="0" y="379413"/>
            <a:ext cx="10380663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10" tIns="50307" rIns="100610" bIns="50307">
            <a:spAutoFit/>
          </a:bodyPr>
          <a:lstStyle/>
          <a:p>
            <a:pPr algn="ctr" defTabSz="1008063" eaLnBrk="1" hangingPunct="1"/>
            <a:r>
              <a:rPr lang="ru-RU" altLang="ru-RU" sz="1500" b="1">
                <a:latin typeface="Calibri" pitchFamily="34" charset="0"/>
              </a:rPr>
              <a:t>Производство основных видов сельскохозяйственной продукции</a:t>
            </a:r>
            <a:endParaRPr lang="ru-RU" altLang="ru-RU" sz="1500">
              <a:latin typeface="Calibri" pitchFamily="34" charset="0"/>
            </a:endParaRPr>
          </a:p>
        </p:txBody>
      </p:sp>
      <p:sp>
        <p:nvSpPr>
          <p:cNvPr id="6149" name="Прямоугольник 4"/>
          <p:cNvSpPr>
            <a:spLocks noChangeArrowheads="1"/>
          </p:cNvSpPr>
          <p:nvPr/>
        </p:nvSpPr>
        <p:spPr bwMode="auto">
          <a:xfrm>
            <a:off x="204788" y="801688"/>
            <a:ext cx="9996487" cy="5776912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100610" tIns="50307" rIns="100610" bIns="50307" anchor="ctr"/>
          <a:lstStyle/>
          <a:p>
            <a:pPr algn="ctr" defTabSz="1008063" eaLnBrk="1" hangingPunct="1">
              <a:defRPr/>
            </a:pPr>
            <a:endParaRPr lang="ru-RU" sz="2000">
              <a:solidFill>
                <a:srgbClr val="FFFFFF"/>
              </a:solidFill>
              <a:latin typeface="Calibri" pitchFamily="34" charset="0"/>
            </a:endParaRPr>
          </a:p>
        </p:txBody>
      </p:sp>
      <p:graphicFrame>
        <p:nvGraphicFramePr>
          <p:cNvPr id="89173" name="Group 85"/>
          <p:cNvGraphicFramePr>
            <a:graphicFrameLocks noGrp="1"/>
          </p:cNvGraphicFramePr>
          <p:nvPr/>
        </p:nvGraphicFramePr>
        <p:xfrm>
          <a:off x="120650" y="684213"/>
          <a:ext cx="6767512" cy="3452812"/>
        </p:xfrm>
        <a:graphic>
          <a:graphicData uri="http://schemas.openxmlformats.org/drawingml/2006/table">
            <a:tbl>
              <a:tblPr/>
              <a:tblGrid>
                <a:gridCol w="2879794"/>
                <a:gridCol w="647953"/>
                <a:gridCol w="647953"/>
                <a:gridCol w="647953"/>
                <a:gridCol w="647953"/>
                <a:gridCol w="647953"/>
                <a:gridCol w="647953"/>
              </a:tblGrid>
              <a:tr h="6712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Times New Roman" pitchFamily="18" charset="0"/>
                      </a:endParaRP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2012 год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2013 год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2014 год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2015 год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2016 год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2017 год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268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Индекс производства продукции сельского хозяйства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105,0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90,9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111,3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115,1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104,4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92,8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03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Скот и птица на убой в живом весе,  тыс. тонн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126,3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111,5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122,3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149,2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158,7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160,8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21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Молоко, тыс.тонн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87,9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82,2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79,4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79,9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75,9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749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Яйца, млн. штук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205,3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177,4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205,7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225,7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228,4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231,0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5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Картофель, тыс. тонн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325,3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255,5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307,4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369,8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373,7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215,0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58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Овощи, тыс. тонн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87,8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5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1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900">
                          <a:solidFill>
                            <a:schemeClr val="tx1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87,9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97,0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117,5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127,5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13"/>
                        </a:spcBef>
                        <a:spcAft>
                          <a:spcPts val="213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Times New Roman" pitchFamily="18" charset="0"/>
                        </a:rPr>
                        <a:t>110,5</a:t>
                      </a:r>
                    </a:p>
                  </a:txBody>
                  <a:tcPr marL="30529" marR="30529" marT="31032" marB="3103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63" name="Rectangle 5"/>
          <p:cNvSpPr>
            <a:spLocks noChangeArrowheads="1"/>
          </p:cNvSpPr>
          <p:nvPr/>
        </p:nvSpPr>
        <p:spPr bwMode="auto">
          <a:xfrm>
            <a:off x="4579938" y="4129088"/>
            <a:ext cx="554355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0610" tIns="50307" rIns="100610" bIns="50307" anchor="ctr">
            <a:spAutoFit/>
          </a:bodyPr>
          <a:lstStyle/>
          <a:p>
            <a:pPr algn="ctr" defTabSz="1008063" eaLnBrk="1" hangingPunct="1"/>
            <a:r>
              <a:rPr lang="ru-RU" altLang="ru-RU" sz="1300" b="1">
                <a:latin typeface="Calibri" pitchFamily="34" charset="0"/>
                <a:ea typeface="Times New Roman" pitchFamily="18" charset="0"/>
                <a:cs typeface="Tahoma" pitchFamily="34" charset="0"/>
              </a:rPr>
              <a:t>ПРОИЗВОДСТВО ОСНОВНЫХ ПРОДУКТОВ СЕЛЬСКОГО ХОЗЯЙСТВА </a:t>
            </a:r>
          </a:p>
          <a:p>
            <a:pPr algn="ctr" defTabSz="1008063" eaLnBrk="1" hangingPunct="1"/>
            <a:r>
              <a:rPr lang="ru-RU" altLang="ru-RU" sz="1300" b="1">
                <a:latin typeface="Calibri" pitchFamily="34" charset="0"/>
                <a:ea typeface="Times New Roman" pitchFamily="18" charset="0"/>
                <a:cs typeface="Tahoma" pitchFamily="34" charset="0"/>
              </a:rPr>
              <a:t>НА ДУШУ НАСЕЛЕНИЯ </a:t>
            </a:r>
          </a:p>
        </p:txBody>
      </p:sp>
      <p:graphicFrame>
        <p:nvGraphicFramePr>
          <p:cNvPr id="2" name="Диаграмма 12"/>
          <p:cNvGraphicFramePr>
            <a:graphicFrameLocks/>
          </p:cNvGraphicFramePr>
          <p:nvPr/>
        </p:nvGraphicFramePr>
        <p:xfrm>
          <a:off x="3773488" y="4538663"/>
          <a:ext cx="6419850" cy="209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265" name="Picture 92" descr="http://im3-tub-ru.yandex.net/i?id=48610106-61-72&amp;n=21"/>
          <p:cNvSpPr>
            <a:spLocks noChangeAspect="1" noChangeArrowheads="1"/>
          </p:cNvSpPr>
          <p:nvPr/>
        </p:nvSpPr>
        <p:spPr bwMode="auto">
          <a:xfrm>
            <a:off x="7099300" y="2625725"/>
            <a:ext cx="3024188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8266" name="Picture 94" descr="http://im6-tub-ru.yandex.net/i?id=902363511-24-72&amp;n=21"/>
          <p:cNvSpPr>
            <a:spLocks noChangeAspect="1" noChangeArrowheads="1"/>
          </p:cNvSpPr>
          <p:nvPr/>
        </p:nvSpPr>
        <p:spPr bwMode="auto">
          <a:xfrm>
            <a:off x="438150" y="3667125"/>
            <a:ext cx="3240088" cy="298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  <p:pic>
        <p:nvPicPr>
          <p:cNvPr id="8267" name="Picture 112" descr="http://saratov-segodnya.ru/files/pages/11006/1412064116general_pages_m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" r="8160"/>
          <a:stretch>
            <a:fillRect/>
          </a:stretch>
        </p:blipFill>
        <p:spPr bwMode="auto">
          <a:xfrm>
            <a:off x="444500" y="4144963"/>
            <a:ext cx="3049588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68" name="TextBox 2"/>
          <p:cNvSpPr txBox="1">
            <a:spLocks noChangeArrowheads="1"/>
          </p:cNvSpPr>
          <p:nvPr/>
        </p:nvSpPr>
        <p:spPr bwMode="auto">
          <a:xfrm>
            <a:off x="6983413" y="838200"/>
            <a:ext cx="30257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/>
            <a:endParaRPr lang="ru-RU" altLang="ru-RU" sz="1100"/>
          </a:p>
        </p:txBody>
      </p:sp>
      <p:pic>
        <p:nvPicPr>
          <p:cNvPr id="8269" name="Picture 110" descr="http://img1.liveinternet.ru/images/attach/c/2/66/984/66984242_kartofe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3" r="9077"/>
          <a:stretch>
            <a:fillRect/>
          </a:stretch>
        </p:blipFill>
        <p:spPr bwMode="auto">
          <a:xfrm>
            <a:off x="7094538" y="706438"/>
            <a:ext cx="3246437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 txBox="1">
            <a:spLocks/>
          </p:cNvSpPr>
          <p:nvPr/>
        </p:nvSpPr>
        <p:spPr bwMode="auto">
          <a:xfrm>
            <a:off x="1971675" y="192088"/>
            <a:ext cx="58864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19" tIns="48010" rIns="96019" bIns="48010" anchor="ctr"/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100" b="1">
                <a:solidFill>
                  <a:srgbClr val="800000"/>
                </a:solidFill>
                <a:cs typeface="Arial" pitchFamily="34" charset="0"/>
              </a:rPr>
              <a:t>РАЗВИТИЕ ТОРГОВЛИ</a:t>
            </a:r>
          </a:p>
        </p:txBody>
      </p:sp>
      <p:sp>
        <p:nvSpPr>
          <p:cNvPr id="9219" name="Rectangle 12"/>
          <p:cNvSpPr>
            <a:spLocks noChangeArrowheads="1"/>
          </p:cNvSpPr>
          <p:nvPr/>
        </p:nvSpPr>
        <p:spPr bwMode="auto">
          <a:xfrm>
            <a:off x="0" y="-192088"/>
            <a:ext cx="184150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3" tIns="45649" rIns="91303" bIns="45649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0" name="Rectangle 13"/>
          <p:cNvSpPr>
            <a:spLocks noChangeArrowheads="1"/>
          </p:cNvSpPr>
          <p:nvPr/>
        </p:nvSpPr>
        <p:spPr bwMode="auto">
          <a:xfrm>
            <a:off x="0" y="-192088"/>
            <a:ext cx="184150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3" tIns="45649" rIns="91303" bIns="45649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1" name="Rectangle 14"/>
          <p:cNvSpPr>
            <a:spLocks noChangeArrowheads="1"/>
          </p:cNvSpPr>
          <p:nvPr/>
        </p:nvSpPr>
        <p:spPr bwMode="auto">
          <a:xfrm>
            <a:off x="0" y="-192088"/>
            <a:ext cx="184150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3" tIns="45649" rIns="91303" bIns="45649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2" name="Rectangle 16"/>
          <p:cNvSpPr>
            <a:spLocks noChangeArrowheads="1"/>
          </p:cNvSpPr>
          <p:nvPr/>
        </p:nvSpPr>
        <p:spPr bwMode="auto">
          <a:xfrm>
            <a:off x="0" y="-192088"/>
            <a:ext cx="184150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3" tIns="45649" rIns="91303" bIns="45649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3" name="Rectangle 17"/>
          <p:cNvSpPr>
            <a:spLocks noChangeArrowheads="1"/>
          </p:cNvSpPr>
          <p:nvPr/>
        </p:nvSpPr>
        <p:spPr bwMode="auto">
          <a:xfrm>
            <a:off x="0" y="-192088"/>
            <a:ext cx="184150" cy="3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3" tIns="45649" rIns="91303" bIns="45649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4" name="Text Box 20"/>
          <p:cNvSpPr txBox="1">
            <a:spLocks noChangeArrowheads="1"/>
          </p:cNvSpPr>
          <p:nvPr/>
        </p:nvSpPr>
        <p:spPr bwMode="auto">
          <a:xfrm>
            <a:off x="4973638" y="830263"/>
            <a:ext cx="5037137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00" tIns="45899" rIns="91800" bIns="45899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ru-RU" altLang="ru-RU" sz="1600"/>
              <a:t>В структуре ВРП области торговля занимает третье место, обеспечивая занятость 13,7% населения области.</a:t>
            </a:r>
          </a:p>
          <a:p>
            <a:pPr algn="just" eaLnBrk="1" hangingPunct="1">
              <a:buFont typeface="Wingdings" pitchFamily="2" charset="2"/>
              <a:buNone/>
            </a:pPr>
            <a:r>
              <a:rPr lang="ru-RU" altLang="ru-RU" sz="1600"/>
              <a:t>Деятельность по розничной торговле на территории области осуществляют 9 федеральных сетевых компаний в 276 торговых объектах (251 универсальный магазин и 25 специализированных магазинов - «Магнит Косметик»), расположенных на территории Великого Новгорода и муниципальных районов области.</a:t>
            </a:r>
          </a:p>
        </p:txBody>
      </p:sp>
      <p:sp>
        <p:nvSpPr>
          <p:cNvPr id="9225" name="Rectangle 22"/>
          <p:cNvSpPr>
            <a:spLocks noChangeArrowheads="1"/>
          </p:cNvSpPr>
          <p:nvPr/>
        </p:nvSpPr>
        <p:spPr bwMode="auto">
          <a:xfrm>
            <a:off x="0" y="1677988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3" tIns="45649" rIns="91303" bIns="45649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9226" name="Rectangle 23"/>
          <p:cNvSpPr>
            <a:spLocks noChangeArrowheads="1"/>
          </p:cNvSpPr>
          <p:nvPr/>
        </p:nvSpPr>
        <p:spPr bwMode="auto">
          <a:xfrm>
            <a:off x="0" y="3505200"/>
            <a:ext cx="1841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03" tIns="45649" rIns="91303" bIns="45649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2" name="Object 29"/>
          <p:cNvGraphicFramePr>
            <a:graphicFrameLocks noChangeAspect="1"/>
          </p:cNvGraphicFramePr>
          <p:nvPr/>
        </p:nvGraphicFramePr>
        <p:xfrm>
          <a:off x="246063" y="4530725"/>
          <a:ext cx="6416675" cy="156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8" name="Text Box 1"/>
          <p:cNvSpPr txBox="1">
            <a:spLocks noChangeArrowheads="1"/>
          </p:cNvSpPr>
          <p:nvPr/>
        </p:nvSpPr>
        <p:spPr bwMode="auto">
          <a:xfrm>
            <a:off x="1423988" y="4244975"/>
            <a:ext cx="3313112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16" tIns="27387" rIns="36516" bIns="0"/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1400" b="1"/>
              <a:t>Оборот розничной торговли</a:t>
            </a:r>
            <a:br>
              <a:rPr lang="ru-RU" altLang="ru-RU" sz="1400" b="1"/>
            </a:br>
            <a:r>
              <a:rPr lang="ru-RU" altLang="ru-RU" sz="1400" b="1"/>
              <a:t>в 2012-2017 годах (млрд. рублей)</a:t>
            </a:r>
          </a:p>
        </p:txBody>
      </p:sp>
      <p:pic>
        <p:nvPicPr>
          <p:cNvPr id="9229" name="Рисунок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746125"/>
            <a:ext cx="4738687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Рисунок 17" descr="D:\Doc\фото-сет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588" y="4352925"/>
            <a:ext cx="3024187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1046163" y="1804988"/>
          <a:ext cx="8328025" cy="3714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2625725" y="177800"/>
            <a:ext cx="524510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019" tIns="48010" rIns="96019" bIns="48010" anchor="ctr"/>
          <a:lstStyle/>
          <a:p>
            <a:pPr algn="ctr" defTabSz="960326">
              <a:defRPr/>
            </a:pPr>
            <a:r>
              <a:rPr lang="ru-RU" sz="2100" b="1" dirty="0">
                <a:solidFill>
                  <a:srgbClr val="800000"/>
                </a:solidFill>
                <a:latin typeface="Tahoma" pitchFamily="34" charset="0"/>
                <a:cs typeface="Arial" charset="0"/>
              </a:rPr>
              <a:t>РАЗВИТИЕ</a:t>
            </a:r>
            <a:r>
              <a:rPr lang="ru-RU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2100" b="1" dirty="0">
                <a:solidFill>
                  <a:srgbClr val="800000"/>
                </a:solidFill>
                <a:latin typeface="Tahoma" pitchFamily="34" charset="0"/>
                <a:cs typeface="Arial" charset="0"/>
              </a:rPr>
              <a:t>ТОРГОВЛИ</a:t>
            </a:r>
          </a:p>
        </p:txBody>
      </p:sp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2741613" y="947738"/>
            <a:ext cx="53292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960438" eaLnBrk="1" hangingPunct="1"/>
            <a:r>
              <a:rPr lang="ru-RU" altLang="ru-RU" sz="1400" b="1">
                <a:solidFill>
                  <a:schemeClr val="tx2"/>
                </a:solidFill>
                <a:cs typeface="Arial" pitchFamily="34" charset="0"/>
              </a:rPr>
              <a:t>Стоимость минимального набора продуктов питания</a:t>
            </a:r>
            <a:br>
              <a:rPr lang="ru-RU" altLang="ru-RU" sz="1400" b="1">
                <a:solidFill>
                  <a:schemeClr val="tx2"/>
                </a:solidFill>
                <a:cs typeface="Arial" pitchFamily="34" charset="0"/>
              </a:rPr>
            </a:br>
            <a:r>
              <a:rPr lang="ru-RU" altLang="ru-RU" sz="1400" b="1">
                <a:solidFill>
                  <a:schemeClr val="tx2"/>
                </a:solidFill>
                <a:cs typeface="Arial" pitchFamily="34" charset="0"/>
              </a:rPr>
              <a:t>(33 наименования продуктов)</a:t>
            </a:r>
          </a:p>
        </p:txBody>
      </p:sp>
      <p:sp>
        <p:nvSpPr>
          <p:cNvPr id="10245" name="Прямоугольник 1"/>
          <p:cNvSpPr>
            <a:spLocks noChangeArrowheads="1"/>
          </p:cNvSpPr>
          <p:nvPr/>
        </p:nvSpPr>
        <p:spPr bwMode="auto">
          <a:xfrm>
            <a:off x="995363" y="5713413"/>
            <a:ext cx="84264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/>
          <a:p>
            <a:pPr algn="just" eaLnBrk="1" hangingPunct="1"/>
            <a:r>
              <a:rPr lang="ru-RU" altLang="ru-RU" sz="1600"/>
              <a:t>Восьмой год подряд стоимость минимального набора продуктов питания по области остается самой низкой среди субъектов Северо-Западного федерального округа.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6" name="AutoShape 12"/>
          <p:cNvSpPr>
            <a:spLocks noChangeArrowheads="1"/>
          </p:cNvSpPr>
          <p:nvPr/>
        </p:nvSpPr>
        <p:spPr bwMode="auto">
          <a:xfrm>
            <a:off x="2166938" y="2179638"/>
            <a:ext cx="325437" cy="150812"/>
          </a:xfrm>
          <a:prstGeom prst="flowChartPunchedTap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60438" eaLnBrk="1" hangingPunct="1"/>
            <a:endParaRPr lang="ru-RU" altLang="ru-RU" b="1"/>
          </a:p>
        </p:txBody>
      </p:sp>
      <p:sp useBgFill="1">
        <p:nvSpPr>
          <p:cNvPr id="11267" name="AutoShape 13"/>
          <p:cNvSpPr>
            <a:spLocks noChangeArrowheads="1"/>
          </p:cNvSpPr>
          <p:nvPr/>
        </p:nvSpPr>
        <p:spPr bwMode="auto">
          <a:xfrm>
            <a:off x="2492375" y="2255838"/>
            <a:ext cx="338138" cy="153987"/>
          </a:xfrm>
          <a:prstGeom prst="flowChartPunchedTap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60438" eaLnBrk="1" hangingPunct="1"/>
            <a:endParaRPr lang="ru-RU" altLang="ru-RU" b="1"/>
          </a:p>
        </p:txBody>
      </p:sp>
      <p:sp useBgFill="1">
        <p:nvSpPr>
          <p:cNvPr id="11268" name="AutoShape 12"/>
          <p:cNvSpPr>
            <a:spLocks noChangeArrowheads="1"/>
          </p:cNvSpPr>
          <p:nvPr/>
        </p:nvSpPr>
        <p:spPr bwMode="auto">
          <a:xfrm>
            <a:off x="2819400" y="2330450"/>
            <a:ext cx="328613" cy="153988"/>
          </a:xfrm>
          <a:prstGeom prst="flowChartPunchedTape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defTabSz="960438" eaLnBrk="1" hangingPunct="1"/>
            <a:endParaRPr lang="ru-RU" altLang="ru-RU" b="1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116013" y="274638"/>
            <a:ext cx="829945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altLang="ru-RU" sz="2100" b="1">
                <a:solidFill>
                  <a:srgbClr val="800000"/>
                </a:solidFill>
                <a:latin typeface="Tahoma" pitchFamily="34" charset="0"/>
                <a:cs typeface="Arial" pitchFamily="34" charset="0"/>
              </a:rPr>
              <a:t>ЖИЛИЩНОЕ СТРОИТЕЛЬСТВО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1930400"/>
            <a:ext cx="18415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654" rIns="91314" bIns="45654" anchor="ctr">
            <a:spAutoFit/>
          </a:bodyPr>
          <a:lstStyle/>
          <a:p>
            <a:pPr eaLnBrk="1" hangingPunct="1"/>
            <a:endParaRPr lang="ru-RU" altLang="ru-RU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4953000" y="3922713"/>
          <a:ext cx="5299075" cy="260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5345113" y="3379788"/>
            <a:ext cx="505618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/>
              <a:t>Ввод в действие общей площади жилых домов</a:t>
            </a:r>
            <a:r>
              <a:rPr lang="en-US" altLang="ru-RU" sz="1300" b="1"/>
              <a:t/>
            </a:r>
            <a:br>
              <a:rPr lang="en-US" altLang="ru-RU" sz="1300" b="1"/>
            </a:br>
            <a:r>
              <a:rPr lang="ru-RU" altLang="ru-RU" sz="1300" b="1"/>
              <a:t>в расчете на одного жителя</a:t>
            </a:r>
          </a:p>
        </p:txBody>
      </p:sp>
      <p:graphicFrame>
        <p:nvGraphicFramePr>
          <p:cNvPr id="3" name="Object 14"/>
          <p:cNvGraphicFramePr>
            <a:graphicFrameLocks noChangeAspect="1"/>
          </p:cNvGraphicFramePr>
          <p:nvPr/>
        </p:nvGraphicFramePr>
        <p:xfrm>
          <a:off x="234950" y="865188"/>
          <a:ext cx="5624513" cy="2513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274" name="Text Box 15"/>
          <p:cNvSpPr txBox="1">
            <a:spLocks noChangeArrowheads="1"/>
          </p:cNvSpPr>
          <p:nvPr/>
        </p:nvSpPr>
        <p:spPr bwMode="auto">
          <a:xfrm>
            <a:off x="1312863" y="595313"/>
            <a:ext cx="3094037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/>
              <a:t>Ввод в действие жилых домов</a:t>
            </a:r>
          </a:p>
        </p:txBody>
      </p:sp>
      <p:pic>
        <p:nvPicPr>
          <p:cNvPr id="11275" name="Picture 20" descr="http://1150.novgorod.ru/images/99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625850"/>
            <a:ext cx="44926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24" descr="http://www.kolmovo.ru/data/pics/48b022daf884dd06ed5d473a3fa6d51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11"/>
          <a:stretch>
            <a:fillRect/>
          </a:stretch>
        </p:blipFill>
        <p:spPr bwMode="auto">
          <a:xfrm>
            <a:off x="5910263" y="642938"/>
            <a:ext cx="428625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62050" y="0"/>
            <a:ext cx="7696200" cy="534988"/>
          </a:xfrm>
        </p:spPr>
        <p:txBody>
          <a:bodyPr/>
          <a:lstStyle/>
          <a:p>
            <a:pPr eaLnBrk="1" hangingPunct="1"/>
            <a:r>
              <a:rPr lang="ru-RU" altLang="ru-RU" sz="2100" b="1" smtClean="0">
                <a:solidFill>
                  <a:srgbClr val="800000"/>
                </a:solidFill>
              </a:rPr>
              <a:t>ИПОТЕЧНОЕ ЖИЛИЩНОЕ КРЕДИТОВАНИЕ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idx="4294967295"/>
          </p:nvPr>
        </p:nvGraphicFramePr>
        <p:xfrm>
          <a:off x="485775" y="1643063"/>
          <a:ext cx="5738813" cy="2865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49225" y="457200"/>
            <a:ext cx="972185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030" tIns="48015" rIns="96030" bIns="48015">
            <a:spAutoFit/>
          </a:bodyPr>
          <a:lstStyle>
            <a:lvl1pPr defTabSz="960438"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60438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60438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60438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/>
              <a:t>За пять лет количество выданных ипотечных жилищных кредитов возросло в 1,3 раза, с 3787 в 2012 году до</a:t>
            </a:r>
            <a:r>
              <a:rPr lang="en-US" altLang="ru-RU" sz="1600"/>
              <a:t> </a:t>
            </a:r>
            <a:r>
              <a:rPr lang="ru-RU" altLang="ru-RU" sz="1600"/>
              <a:t>5078 в 2017 году. В 2017 году выдано ипотечных кредитов на сумму 7352 млн. рублей, 124,1% к уровню 2016 года.</a:t>
            </a:r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3173413" y="4745038"/>
            <a:ext cx="69977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1600" dirty="0"/>
              <a:t>В 2017 году Фондом ИЖК выдано 458 ипотечных кредита на сумму </a:t>
            </a:r>
            <a:r>
              <a:rPr lang="ru-RU" altLang="ru-RU" sz="1600" dirty="0" smtClean="0"/>
              <a:t>534,0 </a:t>
            </a:r>
            <a:r>
              <a:rPr lang="ru-RU" altLang="ru-RU" sz="1600" dirty="0"/>
              <a:t>млн. рублей, за счет средств областного бюджета предоставлены социальные выплаты на первоначальный взнос или погашение ипотечного кредита 67семьям на сумму 37 млн. рублей, использовали «материнский капитал» на улучшение жилищных условий (в </a:t>
            </a:r>
            <a:r>
              <a:rPr lang="ru-RU" altLang="ru-RU" sz="1600" dirty="0" err="1"/>
              <a:t>т.ч</a:t>
            </a:r>
            <a:r>
              <a:rPr lang="ru-RU" altLang="ru-RU" sz="1600" dirty="0"/>
              <a:t>. погашение  жилищных кредитов) 3513 семей на сумму 1396,7 млн. рублей.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4705350"/>
            <a:ext cx="2833688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4"/>
          <a:stretch>
            <a:fillRect/>
          </a:stretch>
        </p:blipFill>
        <p:spPr bwMode="auto">
          <a:xfrm>
            <a:off x="7016750" y="1249363"/>
            <a:ext cx="2854325" cy="33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0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60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29849</TotalTime>
  <Words>944</Words>
  <Application>Microsoft Office PowerPoint</Application>
  <PresentationFormat>Произвольный</PresentationFormat>
  <Paragraphs>243</Paragraphs>
  <Slides>15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Оформление по умолчанию</vt:lpstr>
      <vt:lpstr>Презентация PowerPoint</vt:lpstr>
      <vt:lpstr>ДИНАМИКА ВАЛОВОГО РЕГИОНАЛЬНОГО ПРОДУКТА ОБЛАСТИ</vt:lpstr>
      <vt:lpstr>ИНДЕКС ПРОМЫШЛЕННОГО ПРОИЗВОДСТВА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ИПОТЕЧНОЕ ЖИЛИЩНОЕ КРЕДИТОВАНИЕ</vt:lpstr>
      <vt:lpstr>СРЕДНЕМЕСЯЧНАЯ ЗАРАБОТНАЯ ПЛАТА В ЭКОНОМИКЕ ОБЛАСТИ</vt:lpstr>
      <vt:lpstr>СРЕДНЯЯ ЗАРАБОТНАЯ ПЛАТА В БЮДЖЕТНОЙ СФЕРЕ</vt:lpstr>
      <vt:lpstr>АДРЕСНАЯ ПОДДЕРЖКА НАСЕЛЕНИЯ ОБЛАСТИ</vt:lpstr>
      <vt:lpstr>Презентация PowerPoint</vt:lpstr>
      <vt:lpstr>Презентация PowerPoint</vt:lpstr>
      <vt:lpstr>Презентация PowerPoint</vt:lpstr>
    </vt:vector>
  </TitlesOfParts>
  <Company>kugi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kugi_506</dc:creator>
  <cp:lastModifiedBy>Булавкина </cp:lastModifiedBy>
  <cp:revision>1542</cp:revision>
  <cp:lastPrinted>2018-03-27T11:59:07Z</cp:lastPrinted>
  <dcterms:created xsi:type="dcterms:W3CDTF">2011-07-26T11:25:35Z</dcterms:created>
  <dcterms:modified xsi:type="dcterms:W3CDTF">2018-03-28T09:59:45Z</dcterms:modified>
</cp:coreProperties>
</file>